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2"/>
  </p:notesMasterIdLst>
  <p:handoutMasterIdLst>
    <p:handoutMasterId r:id="rId33"/>
  </p:handoutMasterIdLst>
  <p:sldIdLst>
    <p:sldId id="259" r:id="rId2"/>
    <p:sldId id="260" r:id="rId3"/>
    <p:sldId id="271" r:id="rId4"/>
    <p:sldId id="256" r:id="rId5"/>
    <p:sldId id="257" r:id="rId6"/>
    <p:sldId id="258" r:id="rId7"/>
    <p:sldId id="273" r:id="rId8"/>
    <p:sldId id="275" r:id="rId9"/>
    <p:sldId id="280" r:id="rId10"/>
    <p:sldId id="282" r:id="rId11"/>
    <p:sldId id="283" r:id="rId12"/>
    <p:sldId id="277" r:id="rId13"/>
    <p:sldId id="278" r:id="rId14"/>
    <p:sldId id="279" r:id="rId15"/>
    <p:sldId id="272" r:id="rId16"/>
    <p:sldId id="284" r:id="rId17"/>
    <p:sldId id="261" r:id="rId18"/>
    <p:sldId id="263" r:id="rId19"/>
    <p:sldId id="262" r:id="rId20"/>
    <p:sldId id="285" r:id="rId21"/>
    <p:sldId id="288" r:id="rId22"/>
    <p:sldId id="289" r:id="rId23"/>
    <p:sldId id="290" r:id="rId24"/>
    <p:sldId id="291" r:id="rId25"/>
    <p:sldId id="267" r:id="rId26"/>
    <p:sldId id="266" r:id="rId27"/>
    <p:sldId id="264" r:id="rId28"/>
    <p:sldId id="268" r:id="rId29"/>
    <p:sldId id="269" r:id="rId30"/>
    <p:sldId id="270" r:id="rId31"/>
  </p:sldIdLst>
  <p:sldSz cx="12192000" cy="6858000"/>
  <p:notesSz cx="6858000" cy="9144000"/>
  <p:embeddedFontLst>
    <p:embeddedFont>
      <p:font typeface="Assassin$" panose="020B0604020202020204" charset="0"/>
      <p:regular r:id="rId34"/>
    </p:embeddedFont>
    <p:embeddedFont>
      <p:font typeface="Bell MT" panose="02020503060305020303" pitchFamily="18" charset="0"/>
      <p:regular r:id="rId35"/>
      <p:bold r:id="rId36"/>
      <p:italic r:id="rId37"/>
    </p:embeddedFont>
    <p:embeddedFont>
      <p:font typeface="Boston Angel Thin" pitchFamily="2"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BEFE"/>
    <a:srgbClr val="B64000"/>
    <a:srgbClr val="B19CFE"/>
    <a:srgbClr val="3333CC"/>
    <a:srgbClr val="F7FFFF"/>
    <a:srgbClr val="EFFEFF"/>
    <a:srgbClr val="C9E7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1" d="100"/>
          <a:sy n="91" d="100"/>
        </p:scale>
        <p:origin x="37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font" Target="fonts/font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8A2F5C-13C5-F7EF-BA7A-1579E05562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5706A61-E241-E747-FB40-6DA28AC3496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7D5BE6-8DD2-42BA-A044-745DF602FB35}" type="datetimeFigureOut">
              <a:rPr lang="en-US" smtClean="0"/>
              <a:t>9/18/2025</a:t>
            </a:fld>
            <a:endParaRPr lang="en-US" dirty="0"/>
          </a:p>
        </p:txBody>
      </p:sp>
      <p:sp>
        <p:nvSpPr>
          <p:cNvPr id="4" name="Footer Placeholder 3">
            <a:extLst>
              <a:ext uri="{FF2B5EF4-FFF2-40B4-BE49-F238E27FC236}">
                <a16:creationId xmlns:a16="http://schemas.microsoft.com/office/drawing/2014/main" id="{84F1BCFA-19D3-A268-3859-BFD746289A8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BE4BDA6-60A3-564A-C298-56A82B4BDF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8D43BF-0E99-4F44-B9AE-F12041C4DF55}" type="slidenum">
              <a:rPr lang="en-US" smtClean="0"/>
              <a:t>‹#›</a:t>
            </a:fld>
            <a:endParaRPr lang="en-US" dirty="0"/>
          </a:p>
        </p:txBody>
      </p:sp>
    </p:spTree>
    <p:extLst>
      <p:ext uri="{BB962C8B-B14F-4D97-AF65-F5344CB8AC3E}">
        <p14:creationId xmlns:p14="http://schemas.microsoft.com/office/powerpoint/2010/main" val="555026286"/>
      </p:ext>
    </p:extLst>
  </p:cSld>
  <p:clrMap bg1="lt1" tx1="dk1" bg2="lt2" tx2="dk2" accent1="accent1" accent2="accent2" accent3="accent3" accent4="accent4" accent5="accent5" accent6="accent6" hlink="hlink" folHlink="folHlink"/>
  <p:hf sldNum="0" hdr="0" ftr="0" dt="0"/>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8881-CCFE-4F79-A13F-85B2F30456A8}" type="datetimeFigureOut">
              <a:rPr lang="en-US" smtClean="0"/>
              <a:t>9/18/2025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A2138B-634D-48AB-8212-D5C09C5E48FA}" type="slidenum">
              <a:rPr lang="en-US" smtClean="0"/>
              <a:t>‹#›</a:t>
            </a:fld>
            <a:endParaRPr lang="en-US" dirty="0"/>
          </a:p>
        </p:txBody>
      </p:sp>
    </p:spTree>
    <p:extLst>
      <p:ext uri="{BB962C8B-B14F-4D97-AF65-F5344CB8AC3E}">
        <p14:creationId xmlns:p14="http://schemas.microsoft.com/office/powerpoint/2010/main" val="214463450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E159-6436-7DDD-755C-EAAAC9A493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FA62EB-9EFD-A09A-940E-3405415825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1A8481-2D78-B9FA-47D3-A58E7AE7F643}"/>
              </a:ext>
            </a:extLst>
          </p:cNvPr>
          <p:cNvSpPr>
            <a:spLocks noGrp="1"/>
          </p:cNvSpPr>
          <p:nvPr>
            <p:ph type="dt" sz="half" idx="10"/>
          </p:nvPr>
        </p:nvSpPr>
        <p:spPr/>
        <p:txBody>
          <a:bodyPr/>
          <a:lstStyle/>
          <a:p>
            <a:fld id="{A8D3A542-E0FB-4A3E-AA46-1B2FE062FA5C}" type="datetime1">
              <a:rPr lang="en-US" smtClean="0"/>
              <a:t>9/18/2025</a:t>
            </a:fld>
            <a:endParaRPr lang="en-US" dirty="0"/>
          </a:p>
        </p:txBody>
      </p:sp>
      <p:sp>
        <p:nvSpPr>
          <p:cNvPr id="5" name="Footer Placeholder 4">
            <a:extLst>
              <a:ext uri="{FF2B5EF4-FFF2-40B4-BE49-F238E27FC236}">
                <a16:creationId xmlns:a16="http://schemas.microsoft.com/office/drawing/2014/main" id="{875CBA32-083A-7E54-837C-43FF956A378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022CC0F-2C09-68B0-A12A-077B058A6B5E}"/>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3714958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85674-6939-351D-F503-9F90D96EAF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A7FC49-CF7E-95CE-D46E-6734D68C11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5A3E9-8CEA-E182-2AB0-A27D846C9954}"/>
              </a:ext>
            </a:extLst>
          </p:cNvPr>
          <p:cNvSpPr>
            <a:spLocks noGrp="1"/>
          </p:cNvSpPr>
          <p:nvPr>
            <p:ph type="dt" sz="half" idx="10"/>
          </p:nvPr>
        </p:nvSpPr>
        <p:spPr/>
        <p:txBody>
          <a:bodyPr/>
          <a:lstStyle/>
          <a:p>
            <a:fld id="{5A3F0D93-03FA-4C69-9DBB-5AD0CC2DEFD0}" type="datetime1">
              <a:rPr lang="en-US" smtClean="0"/>
              <a:t>9/18/2025</a:t>
            </a:fld>
            <a:endParaRPr lang="en-US" dirty="0"/>
          </a:p>
        </p:txBody>
      </p:sp>
      <p:sp>
        <p:nvSpPr>
          <p:cNvPr id="5" name="Footer Placeholder 4">
            <a:extLst>
              <a:ext uri="{FF2B5EF4-FFF2-40B4-BE49-F238E27FC236}">
                <a16:creationId xmlns:a16="http://schemas.microsoft.com/office/drawing/2014/main" id="{F9140416-EE07-6067-0C2F-817B79918ED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27C64AC-ED58-DEFC-813C-DB31032AF835}"/>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4275072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52DA9D-7F8F-9D2E-5D08-8BB7EA4C54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E0E330-BB49-6F5F-9952-B0A45AEDAF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C1D57C-FC89-5DB6-8BA9-AEFA687BB040}"/>
              </a:ext>
            </a:extLst>
          </p:cNvPr>
          <p:cNvSpPr>
            <a:spLocks noGrp="1"/>
          </p:cNvSpPr>
          <p:nvPr>
            <p:ph type="dt" sz="half" idx="10"/>
          </p:nvPr>
        </p:nvSpPr>
        <p:spPr/>
        <p:txBody>
          <a:bodyPr/>
          <a:lstStyle/>
          <a:p>
            <a:fld id="{E81F3502-872D-4334-A5C5-50F084D7FC46}" type="datetime1">
              <a:rPr lang="en-US" smtClean="0"/>
              <a:t>9/18/2025</a:t>
            </a:fld>
            <a:endParaRPr lang="en-US" dirty="0"/>
          </a:p>
        </p:txBody>
      </p:sp>
      <p:sp>
        <p:nvSpPr>
          <p:cNvPr id="5" name="Footer Placeholder 4">
            <a:extLst>
              <a:ext uri="{FF2B5EF4-FFF2-40B4-BE49-F238E27FC236}">
                <a16:creationId xmlns:a16="http://schemas.microsoft.com/office/drawing/2014/main" id="{88A38BEE-ED8B-BC49-F044-99426873D60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4F9E5F6-916A-A66A-D08B-4797F12D1D43}"/>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364029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0B3B3-FDA6-DE9B-0E50-321E0C0F0A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33DC99-42C6-66CB-F77D-44654060AE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70FEE3-EF4C-D72A-308F-CF78F670C12C}"/>
              </a:ext>
            </a:extLst>
          </p:cNvPr>
          <p:cNvSpPr>
            <a:spLocks noGrp="1"/>
          </p:cNvSpPr>
          <p:nvPr>
            <p:ph type="dt" sz="half" idx="10"/>
          </p:nvPr>
        </p:nvSpPr>
        <p:spPr/>
        <p:txBody>
          <a:bodyPr/>
          <a:lstStyle/>
          <a:p>
            <a:fld id="{FD66C4EA-37E9-4668-B5F4-287ABF14CA2D}" type="datetime1">
              <a:rPr lang="en-US" smtClean="0"/>
              <a:t>9/18/2025</a:t>
            </a:fld>
            <a:endParaRPr lang="en-US" dirty="0"/>
          </a:p>
        </p:txBody>
      </p:sp>
      <p:sp>
        <p:nvSpPr>
          <p:cNvPr id="5" name="Footer Placeholder 4">
            <a:extLst>
              <a:ext uri="{FF2B5EF4-FFF2-40B4-BE49-F238E27FC236}">
                <a16:creationId xmlns:a16="http://schemas.microsoft.com/office/drawing/2014/main" id="{CC042F43-D6D3-3BD9-D9D6-AACD9A20046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64F892-7AB7-9512-8E0E-FBD762520EEF}"/>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3333554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9A36-27BF-4B9B-BB04-608EA21FA3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1109EE-2425-D25C-E721-F586D0962E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AF353D-70E3-D08B-9067-D38D8FA4E39D}"/>
              </a:ext>
            </a:extLst>
          </p:cNvPr>
          <p:cNvSpPr>
            <a:spLocks noGrp="1"/>
          </p:cNvSpPr>
          <p:nvPr>
            <p:ph type="dt" sz="half" idx="10"/>
          </p:nvPr>
        </p:nvSpPr>
        <p:spPr/>
        <p:txBody>
          <a:bodyPr/>
          <a:lstStyle/>
          <a:p>
            <a:fld id="{CDCA8A97-9434-4D3F-BF32-43B302A12641}" type="datetime1">
              <a:rPr lang="en-US" smtClean="0"/>
              <a:t>9/18/2025</a:t>
            </a:fld>
            <a:endParaRPr lang="en-US" dirty="0"/>
          </a:p>
        </p:txBody>
      </p:sp>
      <p:sp>
        <p:nvSpPr>
          <p:cNvPr id="5" name="Footer Placeholder 4">
            <a:extLst>
              <a:ext uri="{FF2B5EF4-FFF2-40B4-BE49-F238E27FC236}">
                <a16:creationId xmlns:a16="http://schemas.microsoft.com/office/drawing/2014/main" id="{01013B9D-00EB-30F8-664D-1C14141DDD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3697C14-7905-3FA3-4A8D-3ED447382155}"/>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3856536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B59D1-9D89-FBD5-E44F-C064088E3D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78911C-6BA7-B22D-EA2E-A42222707C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E2190E2-3710-394B-C5FB-70A964FBB7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17DF3D-8412-8F2C-3741-A418A8F22F2A}"/>
              </a:ext>
            </a:extLst>
          </p:cNvPr>
          <p:cNvSpPr>
            <a:spLocks noGrp="1"/>
          </p:cNvSpPr>
          <p:nvPr>
            <p:ph type="dt" sz="half" idx="10"/>
          </p:nvPr>
        </p:nvSpPr>
        <p:spPr/>
        <p:txBody>
          <a:bodyPr/>
          <a:lstStyle/>
          <a:p>
            <a:fld id="{891F949E-F022-4F44-882B-080B1FBD0F5D}" type="datetime1">
              <a:rPr lang="en-US" smtClean="0"/>
              <a:t>9/18/2025</a:t>
            </a:fld>
            <a:endParaRPr lang="en-US" dirty="0"/>
          </a:p>
        </p:txBody>
      </p:sp>
      <p:sp>
        <p:nvSpPr>
          <p:cNvPr id="6" name="Footer Placeholder 5">
            <a:extLst>
              <a:ext uri="{FF2B5EF4-FFF2-40B4-BE49-F238E27FC236}">
                <a16:creationId xmlns:a16="http://schemas.microsoft.com/office/drawing/2014/main" id="{341A3C4A-DCBF-340F-0962-8854165FDE5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8F4E4-1836-C228-7543-1272366C31C5}"/>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1460794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30A9A-BC20-512B-7999-A100E1B338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2CE11B0-736F-764C-0BFB-F1A1686CA6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7366E0-BD36-0817-6E6A-B13BA6A2D6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78AE20-B069-A81C-29CF-4D6477422C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050ACB-8CB8-92AC-5DFB-8F32A0E6E4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65C7D9-952B-4AF3-A95E-5E51E142E207}"/>
              </a:ext>
            </a:extLst>
          </p:cNvPr>
          <p:cNvSpPr>
            <a:spLocks noGrp="1"/>
          </p:cNvSpPr>
          <p:nvPr>
            <p:ph type="dt" sz="half" idx="10"/>
          </p:nvPr>
        </p:nvSpPr>
        <p:spPr/>
        <p:txBody>
          <a:bodyPr/>
          <a:lstStyle/>
          <a:p>
            <a:fld id="{5EEA131E-C4AC-4392-AD8D-5F0A9BEBA132}" type="datetime1">
              <a:rPr lang="en-US" smtClean="0"/>
              <a:t>9/18/2025</a:t>
            </a:fld>
            <a:endParaRPr lang="en-US" dirty="0"/>
          </a:p>
        </p:txBody>
      </p:sp>
      <p:sp>
        <p:nvSpPr>
          <p:cNvPr id="8" name="Footer Placeholder 7">
            <a:extLst>
              <a:ext uri="{FF2B5EF4-FFF2-40B4-BE49-F238E27FC236}">
                <a16:creationId xmlns:a16="http://schemas.microsoft.com/office/drawing/2014/main" id="{901CDD04-4DBB-031F-6BBE-8EBD998A915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E6A4144-2DDE-D902-A885-DBBFAE472DD8}"/>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237494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7F35D-784F-F604-AA1A-F31BDDF51E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73B39A-D90A-7141-D698-036AECEACC8D}"/>
              </a:ext>
            </a:extLst>
          </p:cNvPr>
          <p:cNvSpPr>
            <a:spLocks noGrp="1"/>
          </p:cNvSpPr>
          <p:nvPr>
            <p:ph type="dt" sz="half" idx="10"/>
          </p:nvPr>
        </p:nvSpPr>
        <p:spPr/>
        <p:txBody>
          <a:bodyPr/>
          <a:lstStyle/>
          <a:p>
            <a:fld id="{3CACF02D-05FA-465F-8F77-866F773D4FD2}" type="datetime1">
              <a:rPr lang="en-US" smtClean="0"/>
              <a:t>9/18/2025</a:t>
            </a:fld>
            <a:endParaRPr lang="en-US" dirty="0"/>
          </a:p>
        </p:txBody>
      </p:sp>
      <p:sp>
        <p:nvSpPr>
          <p:cNvPr id="4" name="Footer Placeholder 3">
            <a:extLst>
              <a:ext uri="{FF2B5EF4-FFF2-40B4-BE49-F238E27FC236}">
                <a16:creationId xmlns:a16="http://schemas.microsoft.com/office/drawing/2014/main" id="{6ACFA527-3867-B444-BC7D-9FDC2AC1E42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7C58C5F-A8C7-EB65-741B-7BFAAEF40652}"/>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1007731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FF405A-79BF-A24A-138A-8230DF25477D}"/>
              </a:ext>
            </a:extLst>
          </p:cNvPr>
          <p:cNvSpPr>
            <a:spLocks noGrp="1"/>
          </p:cNvSpPr>
          <p:nvPr>
            <p:ph type="dt" sz="half" idx="10"/>
          </p:nvPr>
        </p:nvSpPr>
        <p:spPr/>
        <p:txBody>
          <a:bodyPr/>
          <a:lstStyle/>
          <a:p>
            <a:fld id="{BA6E1F9E-95FA-4DBD-A986-26CB288C4723}" type="datetime1">
              <a:rPr lang="en-US" smtClean="0"/>
              <a:t>9/18/2025</a:t>
            </a:fld>
            <a:endParaRPr lang="en-US" dirty="0"/>
          </a:p>
        </p:txBody>
      </p:sp>
      <p:sp>
        <p:nvSpPr>
          <p:cNvPr id="3" name="Footer Placeholder 2">
            <a:extLst>
              <a:ext uri="{FF2B5EF4-FFF2-40B4-BE49-F238E27FC236}">
                <a16:creationId xmlns:a16="http://schemas.microsoft.com/office/drawing/2014/main" id="{BEFD105A-9DE2-330D-42FB-DC114775C61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317F8F2-3FED-E81C-6ADC-8D68A6E82F4A}"/>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192912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C8A8-7D50-9FAA-06CC-0703061EA9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E1386D3-797A-D487-2C6D-71CA42A13F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BCDCEC-6D67-71F9-B83F-130D17E143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F3AF6E-4FB6-8B86-9753-F3DA97C74622}"/>
              </a:ext>
            </a:extLst>
          </p:cNvPr>
          <p:cNvSpPr>
            <a:spLocks noGrp="1"/>
          </p:cNvSpPr>
          <p:nvPr>
            <p:ph type="dt" sz="half" idx="10"/>
          </p:nvPr>
        </p:nvSpPr>
        <p:spPr/>
        <p:txBody>
          <a:bodyPr/>
          <a:lstStyle/>
          <a:p>
            <a:fld id="{FEF8783A-1A8B-4C60-AB8F-9C031CB3B42C}" type="datetime1">
              <a:rPr lang="en-US" smtClean="0"/>
              <a:t>9/18/2025</a:t>
            </a:fld>
            <a:endParaRPr lang="en-US" dirty="0"/>
          </a:p>
        </p:txBody>
      </p:sp>
      <p:sp>
        <p:nvSpPr>
          <p:cNvPr id="6" name="Footer Placeholder 5">
            <a:extLst>
              <a:ext uri="{FF2B5EF4-FFF2-40B4-BE49-F238E27FC236}">
                <a16:creationId xmlns:a16="http://schemas.microsoft.com/office/drawing/2014/main" id="{51C52A50-3CF3-F4A0-23BA-324270ADD13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6D89593-3C09-19EE-AD51-77879FB63B20}"/>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2405039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BCD45-A594-0E07-3AE7-BBE8A39914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8D8570-7207-969D-5D6B-E94A8EAFFA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68153BD-6AA9-84F9-3FEA-9037468A3B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DE634-467A-0B18-620E-F32CDAC99487}"/>
              </a:ext>
            </a:extLst>
          </p:cNvPr>
          <p:cNvSpPr>
            <a:spLocks noGrp="1"/>
          </p:cNvSpPr>
          <p:nvPr>
            <p:ph type="dt" sz="half" idx="10"/>
          </p:nvPr>
        </p:nvSpPr>
        <p:spPr/>
        <p:txBody>
          <a:bodyPr/>
          <a:lstStyle/>
          <a:p>
            <a:fld id="{F4C3F7BD-AB93-46B2-80BA-10557559F958}" type="datetime1">
              <a:rPr lang="en-US" smtClean="0"/>
              <a:t>9/18/2025</a:t>
            </a:fld>
            <a:endParaRPr lang="en-US" dirty="0"/>
          </a:p>
        </p:txBody>
      </p:sp>
      <p:sp>
        <p:nvSpPr>
          <p:cNvPr id="6" name="Footer Placeholder 5">
            <a:extLst>
              <a:ext uri="{FF2B5EF4-FFF2-40B4-BE49-F238E27FC236}">
                <a16:creationId xmlns:a16="http://schemas.microsoft.com/office/drawing/2014/main" id="{9398FF7E-57D9-6EA1-19F9-01F1798405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DFFA60E-5B1B-8E5E-A9C1-B421E49449BD}"/>
              </a:ext>
            </a:extLst>
          </p:cNvPr>
          <p:cNvSpPr>
            <a:spLocks noGrp="1"/>
          </p:cNvSpPr>
          <p:nvPr>
            <p:ph type="sldNum" sz="quarter" idx="12"/>
          </p:nvPr>
        </p:nvSpPr>
        <p:spPr/>
        <p:txBody>
          <a:bodyPr/>
          <a:lstStyle/>
          <a:p>
            <a:fld id="{E274FB29-B797-4C4C-BFD5-8A7699162435}" type="slidenum">
              <a:rPr lang="en-US" smtClean="0"/>
              <a:t>‹#›</a:t>
            </a:fld>
            <a:endParaRPr lang="en-US" dirty="0"/>
          </a:p>
        </p:txBody>
      </p:sp>
    </p:spTree>
    <p:extLst>
      <p:ext uri="{BB962C8B-B14F-4D97-AF65-F5344CB8AC3E}">
        <p14:creationId xmlns:p14="http://schemas.microsoft.com/office/powerpoint/2010/main" val="599797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B0F0">
            <a:alpha val="15000"/>
          </a:srgb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68892E-236C-65D5-1484-E3EA0F5014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736169-C9B1-62B0-4914-B7F26FC315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FEEA10-91C7-12AD-2ECD-419D798536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CEBAAC-217F-4F41-8A54-4893898C98FA}" type="datetime1">
              <a:rPr lang="en-US" smtClean="0"/>
              <a:t>9/18/2025</a:t>
            </a:fld>
            <a:endParaRPr lang="en-US" dirty="0"/>
          </a:p>
        </p:txBody>
      </p:sp>
      <p:sp>
        <p:nvSpPr>
          <p:cNvPr id="5" name="Footer Placeholder 4">
            <a:extLst>
              <a:ext uri="{FF2B5EF4-FFF2-40B4-BE49-F238E27FC236}">
                <a16:creationId xmlns:a16="http://schemas.microsoft.com/office/drawing/2014/main" id="{2DC94C21-E1E4-869F-CFBA-569D48212C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9C5A867-D75D-C530-7E0F-0FCC535D82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74FB29-B797-4C4C-BFD5-8A7699162435}" type="slidenum">
              <a:rPr lang="en-US" smtClean="0"/>
              <a:t>‹#›</a:t>
            </a:fld>
            <a:endParaRPr lang="en-US" dirty="0"/>
          </a:p>
        </p:txBody>
      </p:sp>
    </p:spTree>
    <p:extLst>
      <p:ext uri="{BB962C8B-B14F-4D97-AF65-F5344CB8AC3E}">
        <p14:creationId xmlns:p14="http://schemas.microsoft.com/office/powerpoint/2010/main" val="3539532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www.tensorflow.org/lite/models/modify/model_maker/object_detection" TargetMode="External"/><Relationship Id="rId7"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robots.net/tech/how-to-program-drone-flight-path/" TargetMode="External"/><Relationship Id="rId5" Type="http://schemas.openxmlformats.org/officeDocument/2006/relationships/hyperlink" Target="https://github.com/evidentlyai/evidently/" TargetMode="External"/><Relationship Id="rId4" Type="http://schemas.openxmlformats.org/officeDocument/2006/relationships/hyperlink" Target="https://github.com/ultralytics/yolov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0000"/>
            <a:lum/>
          </a:blip>
          <a:srcRect/>
          <a:stretch>
            <a:fillRect t="-12000" b="-12000"/>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A710EDD-A87B-3592-B68D-9906C19A9B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5915" y="84454"/>
            <a:ext cx="4404392" cy="636999"/>
          </a:xfrm>
          <a:prstGeom prst="rect">
            <a:avLst/>
          </a:prstGeom>
        </p:spPr>
      </p:pic>
      <p:sp>
        <p:nvSpPr>
          <p:cNvPr id="4" name="Subtitle 2">
            <a:extLst>
              <a:ext uri="{FF2B5EF4-FFF2-40B4-BE49-F238E27FC236}">
                <a16:creationId xmlns:a16="http://schemas.microsoft.com/office/drawing/2014/main" id="{A62FCD2C-3B77-3D26-39FB-D4889D9D6A91}"/>
              </a:ext>
            </a:extLst>
          </p:cNvPr>
          <p:cNvSpPr txBox="1">
            <a:spLocks/>
          </p:cNvSpPr>
          <p:nvPr/>
        </p:nvSpPr>
        <p:spPr>
          <a:xfrm>
            <a:off x="762678" y="3490975"/>
            <a:ext cx="6067561" cy="2168524"/>
          </a:xfrm>
          <a:prstGeom prst="rect">
            <a:avLst/>
          </a:prstGeom>
        </p:spPr>
        <p:txBody>
          <a:bodyPr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defRPr/>
            </a:pPr>
            <a:r>
              <a:rPr lang="en-US" b="1" u="sng" spc="150" dirty="0">
                <a:latin typeface="Boston Angel Thin" pitchFamily="2" charset="0"/>
              </a:rPr>
              <a:t>Presented By: </a:t>
            </a:r>
          </a:p>
          <a:p>
            <a:pPr marL="0" indent="0">
              <a:buNone/>
              <a:defRPr/>
            </a:pPr>
            <a:endParaRPr lang="en-US" sz="600" b="1" u="sng" spc="150" dirty="0">
              <a:latin typeface="Boston Angel Thin" pitchFamily="2" charset="0"/>
            </a:endParaRPr>
          </a:p>
          <a:p>
            <a:pPr>
              <a:defRPr/>
            </a:pPr>
            <a:r>
              <a:rPr lang="en-US" spc="150" dirty="0">
                <a:latin typeface="Boston Angel Thin" pitchFamily="2" charset="0"/>
              </a:rPr>
              <a:t>Anshul Gada (210303105579)</a:t>
            </a:r>
          </a:p>
          <a:p>
            <a:pPr>
              <a:defRPr/>
            </a:pPr>
            <a:r>
              <a:rPr lang="en-US" spc="150" dirty="0">
                <a:latin typeface="Boston Angel Thin" pitchFamily="2" charset="0"/>
              </a:rPr>
              <a:t>Juiee Yadav (210303130004)</a:t>
            </a:r>
          </a:p>
          <a:p>
            <a:pPr>
              <a:defRPr/>
            </a:pPr>
            <a:r>
              <a:rPr lang="en-US" spc="150" dirty="0">
                <a:latin typeface="Boston Angel Thin" pitchFamily="2" charset="0"/>
              </a:rPr>
              <a:t>Aman Jaiswal (210303105259)</a:t>
            </a:r>
          </a:p>
        </p:txBody>
      </p:sp>
      <p:sp>
        <p:nvSpPr>
          <p:cNvPr id="5" name="Subtitle 2">
            <a:extLst>
              <a:ext uri="{FF2B5EF4-FFF2-40B4-BE49-F238E27FC236}">
                <a16:creationId xmlns:a16="http://schemas.microsoft.com/office/drawing/2014/main" id="{EDB377F3-BF16-3E1E-3CD4-FFEBB2F4202F}"/>
              </a:ext>
            </a:extLst>
          </p:cNvPr>
          <p:cNvSpPr txBox="1">
            <a:spLocks/>
          </p:cNvSpPr>
          <p:nvPr/>
        </p:nvSpPr>
        <p:spPr>
          <a:xfrm>
            <a:off x="7592917" y="3490974"/>
            <a:ext cx="3836404" cy="2339375"/>
          </a:xfrm>
          <a:prstGeom prst="rect">
            <a:avLst/>
          </a:prstGeom>
        </p:spPr>
        <p:txBody>
          <a:bodyPr>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fontAlgn="auto">
              <a:lnSpc>
                <a:spcPct val="110000"/>
              </a:lnSpc>
              <a:spcAft>
                <a:spcPts val="0"/>
              </a:spcAft>
              <a:defRPr/>
            </a:pPr>
            <a:r>
              <a:rPr lang="en-US" sz="9600" b="1" u="sng" spc="150" dirty="0">
                <a:latin typeface="Boston Angel Thin" pitchFamily="2" charset="0"/>
              </a:rPr>
              <a:t>Guided By:</a:t>
            </a:r>
          </a:p>
          <a:p>
            <a:pPr fontAlgn="auto">
              <a:lnSpc>
                <a:spcPct val="110000"/>
              </a:lnSpc>
              <a:spcAft>
                <a:spcPts val="0"/>
              </a:spcAft>
              <a:defRPr/>
            </a:pPr>
            <a:endParaRPr lang="en-US" sz="2000" b="1" u="sng" spc="150" dirty="0">
              <a:latin typeface="Boston Angel Thin" pitchFamily="2" charset="0"/>
            </a:endParaRPr>
          </a:p>
          <a:p>
            <a:pPr fontAlgn="auto">
              <a:spcAft>
                <a:spcPts val="0"/>
              </a:spcAft>
              <a:defRPr/>
            </a:pPr>
            <a:r>
              <a:rPr lang="en-US" sz="9600" spc="150" dirty="0">
                <a:latin typeface="Boston Angel Thin" pitchFamily="2" charset="0"/>
              </a:rPr>
              <a:t>Ankita Gandhi</a:t>
            </a:r>
          </a:p>
          <a:p>
            <a:pPr fontAlgn="auto">
              <a:spcAft>
                <a:spcPts val="0"/>
              </a:spcAft>
              <a:defRPr/>
            </a:pPr>
            <a:r>
              <a:rPr lang="en-US" sz="9600" spc="150" dirty="0">
                <a:latin typeface="Boston Angel Thin" pitchFamily="2" charset="0"/>
              </a:rPr>
              <a:t>Asst.  Prof.</a:t>
            </a:r>
          </a:p>
          <a:p>
            <a:pPr fontAlgn="auto">
              <a:spcAft>
                <a:spcPts val="0"/>
              </a:spcAft>
              <a:defRPr/>
            </a:pPr>
            <a:r>
              <a:rPr lang="en-US" sz="9600" spc="150" dirty="0">
                <a:latin typeface="Boston Angel Thin" pitchFamily="2" charset="0"/>
              </a:rPr>
              <a:t>CSE Department</a:t>
            </a:r>
          </a:p>
          <a:p>
            <a:pPr fontAlgn="auto">
              <a:spcAft>
                <a:spcPts val="0"/>
              </a:spcAft>
              <a:defRPr/>
            </a:pPr>
            <a:r>
              <a:rPr lang="en-US" sz="9600" spc="150" dirty="0">
                <a:latin typeface="Boston Angel Thin" pitchFamily="2" charset="0"/>
              </a:rPr>
              <a:t>PIET, Parul University</a:t>
            </a:r>
            <a:endParaRPr lang="en-IN" dirty="0"/>
          </a:p>
        </p:txBody>
      </p:sp>
      <p:sp>
        <p:nvSpPr>
          <p:cNvPr id="6" name="Title 1">
            <a:extLst>
              <a:ext uri="{FF2B5EF4-FFF2-40B4-BE49-F238E27FC236}">
                <a16:creationId xmlns:a16="http://schemas.microsoft.com/office/drawing/2014/main" id="{63129095-539D-94F4-209D-C23EAC38FF5F}"/>
              </a:ext>
            </a:extLst>
          </p:cNvPr>
          <p:cNvSpPr txBox="1">
            <a:spLocks/>
          </p:cNvSpPr>
          <p:nvPr/>
        </p:nvSpPr>
        <p:spPr>
          <a:xfrm>
            <a:off x="181762" y="1198501"/>
            <a:ext cx="11828476" cy="1160695"/>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ctr" rtl="0" eaLnBrk="1" latinLnBrk="0" hangingPunct="1">
              <a:spcBef>
                <a:spcPts val="0"/>
              </a:spcBef>
              <a:spcAft>
                <a:spcPts val="0"/>
              </a:spcAft>
            </a:pPr>
            <a:r>
              <a:rPr lang="en-US" sz="5200" kern="1700" spc="150" dirty="0">
                <a:solidFill>
                  <a:srgbClr val="000000"/>
                </a:solidFill>
                <a:effectLst/>
                <a:latin typeface="Boston Angel Thin" pitchFamily="2" charset="0"/>
                <a:ea typeface="Calibri" panose="020F0502020204030204" pitchFamily="34" charset="0"/>
                <a:cs typeface="Times New Roman" panose="02020603050405020304" pitchFamily="18" charset="0"/>
              </a:rPr>
              <a:t>Pothole Detection System using AI &amp; IoT</a:t>
            </a:r>
            <a:endParaRPr lang="en-US" sz="5200" kern="1700" spc="150" dirty="0">
              <a:effectLst/>
              <a:latin typeface="Boston Angel Thin" pitchFamily="2" charset="0"/>
            </a:endParaRPr>
          </a:p>
        </p:txBody>
      </p:sp>
      <p:sp>
        <p:nvSpPr>
          <p:cNvPr id="7" name="TextBox 7">
            <a:extLst>
              <a:ext uri="{FF2B5EF4-FFF2-40B4-BE49-F238E27FC236}">
                <a16:creationId xmlns:a16="http://schemas.microsoft.com/office/drawing/2014/main" id="{1D7FF9F3-100A-5464-ED78-CD18476612A8}"/>
              </a:ext>
            </a:extLst>
          </p:cNvPr>
          <p:cNvSpPr txBox="1">
            <a:spLocks noChangeArrowheads="1"/>
          </p:cNvSpPr>
          <p:nvPr/>
        </p:nvSpPr>
        <p:spPr bwMode="auto">
          <a:xfrm>
            <a:off x="3479006" y="6457950"/>
            <a:ext cx="52339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2000" b="1" dirty="0">
                <a:latin typeface="Bell MT" panose="02020503060305020303" pitchFamily="18" charset="0"/>
              </a:rPr>
              <a:t>Internal Project Presentation 2024</a:t>
            </a:r>
            <a:endParaRPr lang="en-IN" altLang="en-US" sz="2000" b="1" dirty="0">
              <a:latin typeface="Bell MT" panose="02020503060305020303" pitchFamily="18" charset="0"/>
            </a:endParaRPr>
          </a:p>
        </p:txBody>
      </p:sp>
    </p:spTree>
    <p:extLst>
      <p:ext uri="{BB962C8B-B14F-4D97-AF65-F5344CB8AC3E}">
        <p14:creationId xmlns:p14="http://schemas.microsoft.com/office/powerpoint/2010/main" val="671114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BDFFC-24E8-4F91-63AB-11D5334CF36B}"/>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BB92395-DA34-717D-E357-52BD4FF72F73}"/>
              </a:ext>
            </a:extLst>
          </p:cNvPr>
          <p:cNvGraphicFramePr>
            <a:graphicFrameLocks noGrp="1"/>
          </p:cNvGraphicFramePr>
          <p:nvPr>
            <p:extLst>
              <p:ext uri="{D42A27DB-BD31-4B8C-83A1-F6EECF244321}">
                <p14:modId xmlns:p14="http://schemas.microsoft.com/office/powerpoint/2010/main" val="4109448590"/>
              </p:ext>
            </p:extLst>
          </p:nvPr>
        </p:nvGraphicFramePr>
        <p:xfrm>
          <a:off x="264719" y="562062"/>
          <a:ext cx="11662562" cy="6107186"/>
        </p:xfrm>
        <a:graphic>
          <a:graphicData uri="http://schemas.openxmlformats.org/drawingml/2006/table">
            <a:tbl>
              <a:tblPr firstRow="1" bandRow="1">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765114">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13</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Real-time machine learning-based approach for pothole detection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Centre of Excellence in Mobile and Emerging Technologies (CEMET), Faculty of Computing, Engineering and Science, University of South Wales, Pontypridd, UK.</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2021</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Data collected from multiple Android devices/cars.</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Pre-processing and training of binary classifier using statistical features.</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Methodology involves data collection, labeling using bespoke Android apps, and preprocessing of raw sensor data.</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Data collection covers five routes, road surfaces, and four cars.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14</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1" dirty="0">
                          <a:solidFill>
                            <a:schemeClr val="tx1"/>
                          </a:solidFill>
                          <a:effectLst/>
                          <a:latin typeface="Söhne"/>
                        </a:rPr>
                        <a:t>Review of Recent Automated Pothole Detection Methods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C4ISR Systems Development Quality Team, Defense Agency for Technology and Quality, Korea.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1" dirty="0">
                          <a:solidFill>
                            <a:schemeClr val="tx1"/>
                          </a:solidFill>
                          <a:effectLst/>
                          <a:latin typeface="Söhne"/>
                        </a:rPr>
                        <a:t>2022</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nSpc>
                          <a:spcPct val="107000"/>
                        </a:lnSpc>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Vision-based method utilizes images or videos for detection.</a:t>
                      </a:r>
                    </a:p>
                    <a:p>
                      <a:pPr marL="342900" lvl="0" indent="-342900">
                        <a:lnSpc>
                          <a:spcPct val="107000"/>
                        </a:lnSpc>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Vibration-based method relies on data from vehicle sensors.</a:t>
                      </a:r>
                    </a:p>
                    <a:p>
                      <a:pPr marL="342900" lvl="0" indent="-342900">
                        <a:lnSpc>
                          <a:spcPct val="107000"/>
                        </a:lnSpc>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3D reconstruction-based method employs stereo-vision technology.</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5" name="Picture 4">
            <a:extLst>
              <a:ext uri="{FF2B5EF4-FFF2-40B4-BE49-F238E27FC236}">
                <a16:creationId xmlns:a16="http://schemas.microsoft.com/office/drawing/2014/main" id="{64B3AAF1-E8B5-1EB1-4547-8C05D7525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7" name="Rectangle 6">
            <a:extLst>
              <a:ext uri="{FF2B5EF4-FFF2-40B4-BE49-F238E27FC236}">
                <a16:creationId xmlns:a16="http://schemas.microsoft.com/office/drawing/2014/main" id="{32FB5E45-C576-B0BB-67EF-A894F6780E3D}"/>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796389B-5AFF-C1ED-81BF-72FCC8091AD8}"/>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29190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30919-998D-77C8-17FE-6B2DCAD21B3B}"/>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0E9622C-BC6E-3568-41DE-F05A8CAD4328}"/>
              </a:ext>
            </a:extLst>
          </p:cNvPr>
          <p:cNvGraphicFramePr>
            <a:graphicFrameLocks noGrp="1"/>
          </p:cNvGraphicFramePr>
          <p:nvPr>
            <p:extLst>
              <p:ext uri="{D42A27DB-BD31-4B8C-83A1-F6EECF244321}">
                <p14:modId xmlns:p14="http://schemas.microsoft.com/office/powerpoint/2010/main" val="1716382842"/>
              </p:ext>
            </p:extLst>
          </p:nvPr>
        </p:nvGraphicFramePr>
        <p:xfrm>
          <a:off x="264719" y="854450"/>
          <a:ext cx="11662562" cy="3657600"/>
        </p:xfrm>
        <a:graphic>
          <a:graphicData uri="http://schemas.openxmlformats.org/drawingml/2006/table">
            <a:tbl>
              <a:tblPr firstRow="1" bandRow="1">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814423">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843177">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15</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Smart Pothole Detection Using Deep Learning Based on Dilated Convolution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School of Computing, Southern Illinois University, Carbondale, United States.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2021</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Modified VGG16 network and custom loss function utilized.</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System compared with Faster R-CNN and YOLOv5.</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Performance evaluated using precision, recall, accuracy, and mean average precision (</a:t>
                      </a:r>
                      <a:r>
                        <a:rPr lang="en-US" sz="1700" b="0" dirty="0" err="1">
                          <a:solidFill>
                            <a:schemeClr val="tx1"/>
                          </a:solidFill>
                          <a:effectLst/>
                          <a:latin typeface="Söhne"/>
                        </a:rPr>
                        <a:t>mAP</a:t>
                      </a:r>
                      <a:r>
                        <a:rPr lang="en-US" sz="1700" b="0" dirty="0">
                          <a:solidFill>
                            <a:schemeClr val="tx1"/>
                          </a:solidFill>
                          <a:effectLst/>
                          <a:latin typeface="Söhne"/>
                        </a:rPr>
                        <a:t>).</a:t>
                      </a:r>
                    </a:p>
                    <a:p>
                      <a:pPr marL="288000" lvl="0" indent="-285750" algn="l">
                        <a:lnSpc>
                          <a:spcPct val="107000"/>
                        </a:lnSpc>
                        <a:spcAft>
                          <a:spcPts val="600"/>
                        </a:spcAft>
                        <a:buFont typeface="Arial" panose="020B0604020202020204" pitchFamily="34" charset="0"/>
                        <a:buChar char="•"/>
                      </a:pPr>
                      <a:r>
                        <a:rPr lang="en-US" sz="1700" b="0" dirty="0">
                          <a:solidFill>
                            <a:schemeClr val="tx1"/>
                          </a:solidFill>
                          <a:effectLst/>
                          <a:latin typeface="Söhne"/>
                        </a:rPr>
                        <a:t>Achieves high accuracy and </a:t>
                      </a:r>
                      <a:r>
                        <a:rPr lang="en-US" sz="1700" b="0" dirty="0" err="1">
                          <a:solidFill>
                            <a:schemeClr val="tx1"/>
                          </a:solidFill>
                          <a:effectLst/>
                          <a:latin typeface="Söhne"/>
                        </a:rPr>
                        <a:t>mAP</a:t>
                      </a:r>
                      <a:r>
                        <a:rPr lang="en-US" sz="1700" b="0" dirty="0">
                          <a:solidFill>
                            <a:schemeClr val="tx1"/>
                          </a:solidFill>
                          <a:effectLst/>
                          <a:latin typeface="Söhne"/>
                        </a:rPr>
                        <a:t> values, demonstrating effectiveness.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bl>
          </a:graphicData>
        </a:graphic>
      </p:graphicFrame>
      <p:pic>
        <p:nvPicPr>
          <p:cNvPr id="3" name="Picture 2">
            <a:extLst>
              <a:ext uri="{FF2B5EF4-FFF2-40B4-BE49-F238E27FC236}">
                <a16:creationId xmlns:a16="http://schemas.microsoft.com/office/drawing/2014/main" id="{1C42B57F-E325-6C31-8F4D-81D614F53B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5" name="Rectangle 4">
            <a:extLst>
              <a:ext uri="{FF2B5EF4-FFF2-40B4-BE49-F238E27FC236}">
                <a16:creationId xmlns:a16="http://schemas.microsoft.com/office/drawing/2014/main" id="{7C3BECB4-E037-1C72-4A04-A11C56D96482}"/>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60C5851C-4F0B-D8F9-DF4E-0B4A05797C62}"/>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307667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BBD0F-27C0-0805-2F44-F3C4786B2E50}"/>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06372AB-C1F5-509E-2C26-5212FCA90F5C}"/>
              </a:ext>
            </a:extLst>
          </p:cNvPr>
          <p:cNvGraphicFramePr>
            <a:graphicFrameLocks noGrp="1"/>
          </p:cNvGraphicFramePr>
          <p:nvPr>
            <p:extLst>
              <p:ext uri="{D42A27DB-BD31-4B8C-83A1-F6EECF244321}">
                <p14:modId xmlns:p14="http://schemas.microsoft.com/office/powerpoint/2010/main" val="1251301371"/>
              </p:ext>
            </p:extLst>
          </p:nvPr>
        </p:nvGraphicFramePr>
        <p:xfrm>
          <a:off x="264719" y="562062"/>
          <a:ext cx="11662562" cy="6107186"/>
        </p:xfrm>
        <a:graphic>
          <a:graphicData uri="http://schemas.openxmlformats.org/drawingml/2006/table">
            <a:tbl>
              <a:tblPr firstRow="1" bandRow="1">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765114">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671036">
                <a:tc>
                  <a:txBody>
                    <a:bodyPr/>
                    <a:lstStyle/>
                    <a:p>
                      <a:pPr algn="ctr">
                        <a:lnSpc>
                          <a:spcPct val="107000"/>
                        </a:lnSpc>
                        <a:spcAft>
                          <a:spcPts val="800"/>
                        </a:spcAft>
                      </a:pPr>
                      <a:r>
                        <a:rPr lang="en-US" sz="1600" b="1" dirty="0">
                          <a:solidFill>
                            <a:schemeClr val="tx1"/>
                          </a:solidFill>
                          <a:effectLst/>
                          <a:latin typeface="Söhne"/>
                        </a:rPr>
                        <a:t>16</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Multi-lane Pothole Detection from </a:t>
                      </a:r>
                    </a:p>
                    <a:p>
                      <a:pPr algn="ctr">
                        <a:lnSpc>
                          <a:spcPct val="115000"/>
                        </a:lnSpc>
                        <a:spcAft>
                          <a:spcPts val="0"/>
                        </a:spcAft>
                      </a:pPr>
                      <a:r>
                        <a:rPr lang="en-US" sz="1400" b="1" dirty="0">
                          <a:solidFill>
                            <a:schemeClr val="tx1"/>
                          </a:solidFill>
                          <a:effectLst/>
                          <a:latin typeface="Söhne"/>
                        </a:rPr>
                        <a:t>Crowdsourced </a:t>
                      </a:r>
                    </a:p>
                    <a:p>
                      <a:pPr algn="ctr">
                        <a:lnSpc>
                          <a:spcPct val="115000"/>
                        </a:lnSpc>
                        <a:spcAft>
                          <a:spcPts val="0"/>
                        </a:spcAft>
                      </a:pPr>
                      <a:r>
                        <a:rPr lang="en-US" sz="1400" b="1" dirty="0">
                          <a:solidFill>
                            <a:schemeClr val="tx1"/>
                          </a:solidFill>
                          <a:effectLst/>
                          <a:latin typeface="Söhne"/>
                        </a:rPr>
                        <a:t>Under sampled vehicle Sensor Data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sz="1400" b="0" dirty="0">
                          <a:solidFill>
                            <a:schemeClr val="tx1"/>
                          </a:solidFill>
                          <a:effectLst/>
                          <a:latin typeface="Söhne"/>
                        </a:rPr>
                        <a:t>Dept of Electrical and</a:t>
                      </a:r>
                    </a:p>
                    <a:p>
                      <a:pPr algn="ctr">
                        <a:lnSpc>
                          <a:spcPct val="107000"/>
                        </a:lnSpc>
                        <a:spcAft>
                          <a:spcPts val="0"/>
                        </a:spcAft>
                      </a:pPr>
                      <a:r>
                        <a:rPr lang="en-US" sz="1400" b="0" dirty="0">
                          <a:solidFill>
                            <a:schemeClr val="tx1"/>
                          </a:solidFill>
                          <a:effectLst/>
                          <a:latin typeface="Söhne"/>
                        </a:rPr>
                        <a:t>Computer Engineering, Carnegie Mellon University, Pittsburgh, USA.</a:t>
                      </a:r>
                    </a:p>
                    <a:p>
                      <a:pPr algn="ctr">
                        <a:lnSpc>
                          <a:spcPct val="107000"/>
                        </a:lnSpc>
                        <a:spcAft>
                          <a:spcPts val="0"/>
                        </a:spcAft>
                      </a:pPr>
                      <a:endParaRPr lang="en-US" sz="1400" b="0" dirty="0">
                        <a:solidFill>
                          <a:schemeClr val="tx1"/>
                        </a:solidFill>
                        <a:effectLst/>
                        <a:latin typeface="Söhne"/>
                      </a:endParaRPr>
                    </a:p>
                    <a:p>
                      <a:pPr algn="ctr">
                        <a:lnSpc>
                          <a:spcPct val="107000"/>
                        </a:lnSpc>
                        <a:spcAft>
                          <a:spcPts val="0"/>
                        </a:spcAft>
                      </a:pPr>
                      <a:r>
                        <a:rPr lang="en-US" sz="1400" b="0" dirty="0">
                          <a:solidFill>
                            <a:schemeClr val="tx1"/>
                          </a:solidFill>
                          <a:effectLst/>
                          <a:latin typeface="Söhne"/>
                        </a:rPr>
                        <a:t>General Motors Corporation.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2017</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5750" lvl="0" indent="-285750" algn="l">
                        <a:lnSpc>
                          <a:spcPct val="107000"/>
                        </a:lnSpc>
                        <a:spcAft>
                          <a:spcPts val="600"/>
                        </a:spcAft>
                        <a:buFont typeface="Arial" panose="020B0604020202020204" pitchFamily="34" charset="0"/>
                        <a:buChar char="•"/>
                      </a:pPr>
                      <a:r>
                        <a:rPr lang="en-US" sz="1400" b="0" dirty="0">
                          <a:solidFill>
                            <a:schemeClr val="tx1"/>
                          </a:solidFill>
                          <a:effectLst/>
                          <a:latin typeface="Söhne"/>
                        </a:rPr>
                        <a:t>Here, the issued raised on how noisy and under sampled accelerometer data from embedded vehicles sensors could be crowdsourced to detect and localize potholes in multi-lane environments.</a:t>
                      </a:r>
                    </a:p>
                    <a:p>
                      <a:pPr marL="285750" lvl="0" indent="-285750" algn="l">
                        <a:lnSpc>
                          <a:spcPct val="107000"/>
                        </a:lnSpc>
                        <a:spcAft>
                          <a:spcPts val="600"/>
                        </a:spcAft>
                        <a:buFont typeface="Arial" panose="020B0604020202020204" pitchFamily="34" charset="0"/>
                        <a:buChar char="•"/>
                      </a:pPr>
                      <a:r>
                        <a:rPr lang="en-US" sz="1400" b="0" dirty="0">
                          <a:solidFill>
                            <a:schemeClr val="tx1"/>
                          </a:solidFill>
                          <a:effectLst/>
                          <a:latin typeface="Söhne"/>
                        </a:rPr>
                        <a:t>It demonstrated how road angle data can be calculated with individual accelerometer measurements on vehicles and how that information can be used to isolate acceleration components related to potholes and to filter the amount of data transmitted to cloud.</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17</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1" dirty="0">
                          <a:solidFill>
                            <a:schemeClr val="tx1"/>
                          </a:solidFill>
                          <a:effectLst/>
                          <a:latin typeface="Söhne"/>
                        </a:rPr>
                        <a:t>An Automated </a:t>
                      </a:r>
                    </a:p>
                    <a:p>
                      <a:pPr algn="ctr">
                        <a:lnSpc>
                          <a:spcPct val="107000"/>
                        </a:lnSpc>
                        <a:spcAft>
                          <a:spcPts val="0"/>
                        </a:spcAft>
                      </a:pPr>
                      <a:r>
                        <a:rPr lang="en-US" sz="1400" b="1" dirty="0">
                          <a:solidFill>
                            <a:schemeClr val="tx1"/>
                          </a:solidFill>
                          <a:effectLst/>
                          <a:latin typeface="Söhne"/>
                        </a:rPr>
                        <a:t>Machine-Learning</a:t>
                      </a:r>
                    </a:p>
                    <a:p>
                      <a:pPr algn="ctr">
                        <a:lnSpc>
                          <a:spcPct val="107000"/>
                        </a:lnSpc>
                        <a:spcAft>
                          <a:spcPts val="0"/>
                        </a:spcAft>
                      </a:pPr>
                      <a:r>
                        <a:rPr lang="en-US" sz="1400" b="1" dirty="0">
                          <a:solidFill>
                            <a:schemeClr val="tx1"/>
                          </a:solidFill>
                          <a:effectLst/>
                          <a:latin typeface="Söhne"/>
                        </a:rPr>
                        <a:t>Approach for Road Pothole Detection </a:t>
                      </a:r>
                    </a:p>
                    <a:p>
                      <a:pPr algn="ctr">
                        <a:lnSpc>
                          <a:spcPct val="107000"/>
                        </a:lnSpc>
                        <a:spcAft>
                          <a:spcPts val="0"/>
                        </a:spcAft>
                      </a:pPr>
                      <a:r>
                        <a:rPr lang="en-US" sz="1400" b="1" dirty="0">
                          <a:solidFill>
                            <a:schemeClr val="tx1"/>
                          </a:solidFill>
                          <a:effectLst/>
                          <a:latin typeface="Söhne"/>
                        </a:rPr>
                        <a:t>Using Smartphone Sensor Data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0000"/>
                        </a:lnSpc>
                        <a:spcAft>
                          <a:spcPts val="80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University of Cambridge, Trumpington Street, Cambridge, UK.</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spcAft>
                          <a:spcPts val="80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Imperial College London, London, UK.</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Zhejiang University, </a:t>
                      </a: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Hangzhou, China.</a:t>
                      </a:r>
                    </a:p>
                    <a:p>
                      <a:pPr algn="ctr">
                        <a:lnSpc>
                          <a:spcPct val="100000"/>
                        </a:lnSpc>
                        <a:spcAft>
                          <a:spcPts val="0"/>
                        </a:spcAf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Université Laval, </a:t>
                      </a: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Quebec City, Canada.</a:t>
                      </a:r>
                    </a:p>
                    <a:p>
                      <a:pPr algn="ctr">
                        <a:lnSpc>
                          <a:spcPct val="100000"/>
                        </a:lnSpc>
                        <a:spcAft>
                          <a:spcPts val="0"/>
                        </a:spcAf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Zhejiang University, </a:t>
                      </a:r>
                    </a:p>
                    <a:p>
                      <a:pPr algn="ctr">
                        <a:lnSpc>
                          <a:spcPct val="100000"/>
                        </a:lnSpc>
                        <a:spcAft>
                          <a:spcPts val="0"/>
                        </a:spcAft>
                      </a:pPr>
                      <a:r>
                        <a:rPr lang="en-IN" sz="1200" kern="100" dirty="0">
                          <a:effectLst/>
                          <a:latin typeface="Calibri" panose="020F0502020204030204" pitchFamily="34" charset="0"/>
                          <a:ea typeface="Calibri" panose="020F0502020204030204" pitchFamily="34" charset="0"/>
                          <a:cs typeface="Times New Roman" panose="02020603050405020304" pitchFamily="18" charset="0"/>
                        </a:rPr>
                        <a:t>Haining, China.</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1" dirty="0">
                          <a:solidFill>
                            <a:schemeClr val="tx1"/>
                          </a:solidFill>
                          <a:effectLst/>
                          <a:latin typeface="Söhne"/>
                        </a:rPr>
                        <a:t>2020</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gn="l">
                        <a:lnSpc>
                          <a:spcPct val="107000"/>
                        </a:lnSpc>
                        <a:buFont typeface="Symbol" panose="05050102010706020507" pitchFamily="18" charset="2"/>
                        <a:buChar char=""/>
                      </a:pPr>
                      <a:r>
                        <a:rPr lang="en-US" sz="1600" b="0" dirty="0">
                          <a:solidFill>
                            <a:schemeClr val="tx1"/>
                          </a:solidFill>
                          <a:effectLst/>
                          <a:latin typeface="Söhne"/>
                        </a:rPr>
                        <a:t>Objective is developing a method for using smartphones with embedded accelerometers to identify potholes in road surfaces, which would significantly reduce the time and resources required for pothole detection. </a:t>
                      </a:r>
                    </a:p>
                    <a:p>
                      <a:pPr marL="0" lvl="0" indent="0" algn="l">
                        <a:lnSpc>
                          <a:spcPct val="107000"/>
                        </a:lnSpc>
                        <a:buFont typeface="Symbol" panose="05050102010706020507" pitchFamily="18" charset="2"/>
                        <a:buNone/>
                      </a:pPr>
                      <a:endParaRPr lang="en-US" sz="800" b="0" dirty="0">
                        <a:solidFill>
                          <a:schemeClr val="tx1"/>
                        </a:solidFill>
                        <a:effectLst/>
                        <a:latin typeface="Söhne"/>
                      </a:endParaRPr>
                    </a:p>
                    <a:p>
                      <a:pPr marL="342900" lvl="0" indent="-342900" algn="l">
                        <a:lnSpc>
                          <a:spcPct val="107000"/>
                        </a:lnSpc>
                        <a:buFont typeface="Symbol" panose="05050102010706020507" pitchFamily="18" charset="2"/>
                        <a:buChar char=""/>
                      </a:pPr>
                      <a:r>
                        <a:rPr lang="en-US" sz="1600" b="0" dirty="0">
                          <a:solidFill>
                            <a:schemeClr val="tx1"/>
                          </a:solidFill>
                          <a:effectLst/>
                          <a:latin typeface="Söhne"/>
                        </a:rPr>
                        <a:t>The feasibility of this idea was confirmed, as machine-learning models with features extracted from acceleration signals along three axes achieved significant precision and recall for pothole classification.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5" name="Picture 4">
            <a:extLst>
              <a:ext uri="{FF2B5EF4-FFF2-40B4-BE49-F238E27FC236}">
                <a16:creationId xmlns:a16="http://schemas.microsoft.com/office/drawing/2014/main" id="{322D0CC8-0643-F1A8-3E9B-AF7267B5E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Rectangle 2">
            <a:extLst>
              <a:ext uri="{FF2B5EF4-FFF2-40B4-BE49-F238E27FC236}">
                <a16:creationId xmlns:a16="http://schemas.microsoft.com/office/drawing/2014/main" id="{42534F21-6813-C6E4-1B03-C16C18D888E8}"/>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CD71F655-135E-4FE6-EC12-8B4E8BDFA1A1}"/>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3147338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B81FC-2AFB-E876-3EE5-FED4E865E95C}"/>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03FCCB2-8C24-BE81-9D92-080C17BB8E8B}"/>
              </a:ext>
            </a:extLst>
          </p:cNvPr>
          <p:cNvGraphicFramePr>
            <a:graphicFrameLocks noGrp="1"/>
          </p:cNvGraphicFramePr>
          <p:nvPr>
            <p:extLst>
              <p:ext uri="{D42A27DB-BD31-4B8C-83A1-F6EECF244321}">
                <p14:modId xmlns:p14="http://schemas.microsoft.com/office/powerpoint/2010/main" val="1551847057"/>
              </p:ext>
            </p:extLst>
          </p:nvPr>
        </p:nvGraphicFramePr>
        <p:xfrm>
          <a:off x="264719" y="562062"/>
          <a:ext cx="11662562" cy="6107186"/>
        </p:xfrm>
        <a:graphic>
          <a:graphicData uri="http://schemas.openxmlformats.org/drawingml/2006/table">
            <a:tbl>
              <a:tblPr firstRow="1" bandRow="1">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765114">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18</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A Real Time Pothole Detection Based on Deep Learning Approach</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Faculty of Engineering, Universiti Teknologi Malaysia, Johor Bahru, Johor, Malaysia</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2020</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5750" lvl="0" indent="-285750" algn="l">
                        <a:lnSpc>
                          <a:spcPct val="107000"/>
                        </a:lnSpc>
                        <a:spcAft>
                          <a:spcPts val="600"/>
                        </a:spcAft>
                        <a:buFont typeface="Arial" panose="020B0604020202020204" pitchFamily="34" charset="0"/>
                        <a:buChar char="•"/>
                      </a:pPr>
                      <a:r>
                        <a:rPr lang="en-US" sz="1400" b="0" dirty="0">
                          <a:solidFill>
                            <a:schemeClr val="tx1"/>
                          </a:solidFill>
                          <a:effectLst/>
                          <a:latin typeface="Söhne"/>
                        </a:rPr>
                        <a:t>Pothole detection using YOLOv3 (You Only Look Once, version 3) deep learning algorithm has been studied and proven successful with its 65.65 map, 0.9 % precision rate and 0.45 % recall rate.</a:t>
                      </a:r>
                    </a:p>
                    <a:p>
                      <a:pPr marL="285750" lvl="0" indent="-285750" algn="l">
                        <a:lnSpc>
                          <a:spcPct val="107000"/>
                        </a:lnSpc>
                        <a:spcAft>
                          <a:spcPts val="600"/>
                        </a:spcAft>
                        <a:buFont typeface="Arial" panose="020B0604020202020204" pitchFamily="34" charset="0"/>
                        <a:buChar char="•"/>
                      </a:pPr>
                      <a:r>
                        <a:rPr lang="en-US" sz="1400" b="0" dirty="0">
                          <a:solidFill>
                            <a:schemeClr val="tx1"/>
                          </a:solidFill>
                          <a:effectLst/>
                          <a:latin typeface="Söhne"/>
                        </a:rPr>
                        <a:t>This setup can be installed in public transport with higher coverage and frequency of travelling. </a:t>
                      </a:r>
                    </a:p>
                    <a:p>
                      <a:pPr marL="285750" lvl="0" indent="-285750" algn="l">
                        <a:lnSpc>
                          <a:spcPct val="107000"/>
                        </a:lnSpc>
                        <a:spcAft>
                          <a:spcPts val="600"/>
                        </a:spcAft>
                        <a:buFont typeface="Arial" panose="020B0604020202020204" pitchFamily="34" charset="0"/>
                        <a:buChar char="•"/>
                      </a:pPr>
                      <a:r>
                        <a:rPr lang="en-US" sz="1400" b="0" dirty="0">
                          <a:solidFill>
                            <a:schemeClr val="tx1"/>
                          </a:solidFill>
                          <a:effectLst/>
                          <a:latin typeface="Söhne"/>
                        </a:rPr>
                        <a:t>Which would help to detect the pothole and reduce the accidents due to pothole problem with high efficiency and accuracy system.</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19</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1" dirty="0">
                          <a:solidFill>
                            <a:schemeClr val="tx1"/>
                          </a:solidFill>
                          <a:effectLst/>
                          <a:latin typeface="Söhne"/>
                        </a:rPr>
                        <a:t>A Modern Pothole Detection technique using Deep Learning</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IN" sz="1300" kern="100" dirty="0">
                          <a:effectLst/>
                          <a:latin typeface="Calibri" panose="020F0502020204030204" pitchFamily="34" charset="0"/>
                          <a:ea typeface="Calibri" panose="020F0502020204030204" pitchFamily="34" charset="0"/>
                          <a:cs typeface="Times New Roman" panose="02020603050405020304" pitchFamily="18" charset="0"/>
                        </a:rPr>
                        <a:t>Department of Ele. &amp; Electronics Engineering, Gaya College of Engineering Gaya, Bihar, India.</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IN" sz="1300" kern="100" dirty="0">
                          <a:effectLst/>
                          <a:latin typeface="Calibri" panose="020F0502020204030204" pitchFamily="34" charset="0"/>
                          <a:ea typeface="Calibri" panose="020F0502020204030204" pitchFamily="34" charset="0"/>
                          <a:cs typeface="Times New Roman" panose="02020603050405020304" pitchFamily="18" charset="0"/>
                        </a:rPr>
                        <a:t>Department of Computer Science and Engineering National Institute of Technology, Prayagraj, UP, India.</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1" dirty="0">
                          <a:solidFill>
                            <a:schemeClr val="tx1"/>
                          </a:solidFill>
                          <a:effectLst/>
                          <a:latin typeface="Söhne"/>
                        </a:rPr>
                        <a:t>2020</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Proposed a system to detect potholes in real-time in images/videos captured by a camera mounted on the vehicle and to give an alert to the driver about the pothole on road in front of the vehicle.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The future work is Further, system will detect the location of the pothole and upload the same on map (reflected in android app developed by us) .so that other users who have no camera mounted on their vehicle can get alert about the pothole using the App.</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5" name="Picture 4">
            <a:extLst>
              <a:ext uri="{FF2B5EF4-FFF2-40B4-BE49-F238E27FC236}">
                <a16:creationId xmlns:a16="http://schemas.microsoft.com/office/drawing/2014/main" id="{28896CAC-B636-6F41-13DF-849204B70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Rectangle 2">
            <a:extLst>
              <a:ext uri="{FF2B5EF4-FFF2-40B4-BE49-F238E27FC236}">
                <a16:creationId xmlns:a16="http://schemas.microsoft.com/office/drawing/2014/main" id="{DC5B42FB-CFF5-8C17-5F6E-41C7B6701803}"/>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83A63B22-9D4E-09EB-3959-03B121155043}"/>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832886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82985-D038-79A6-1678-62396AED0F41}"/>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CA40D1E-A63B-269B-72D1-14C60411CFEA}"/>
              </a:ext>
            </a:extLst>
          </p:cNvPr>
          <p:cNvGraphicFramePr>
            <a:graphicFrameLocks noGrp="1"/>
          </p:cNvGraphicFramePr>
          <p:nvPr>
            <p:extLst>
              <p:ext uri="{D42A27DB-BD31-4B8C-83A1-F6EECF244321}">
                <p14:modId xmlns:p14="http://schemas.microsoft.com/office/powerpoint/2010/main" val="3929809008"/>
              </p:ext>
            </p:extLst>
          </p:nvPr>
        </p:nvGraphicFramePr>
        <p:xfrm>
          <a:off x="264719" y="813731"/>
          <a:ext cx="11662562" cy="5050174"/>
        </p:xfrm>
        <a:graphic>
          <a:graphicData uri="http://schemas.openxmlformats.org/drawingml/2006/table">
            <a:tbl>
              <a:tblPr firstRow="1" bandRow="1">
                <a:tableStyleId>{5C22544A-7EE6-4342-B048-85BDC9FD1C3A}</a:tableStyleId>
              </a:tblPr>
              <a:tblGrid>
                <a:gridCol w="943296">
                  <a:extLst>
                    <a:ext uri="{9D8B030D-6E8A-4147-A177-3AD203B41FA5}">
                      <a16:colId xmlns:a16="http://schemas.microsoft.com/office/drawing/2014/main" val="2329090930"/>
                    </a:ext>
                  </a:extLst>
                </a:gridCol>
                <a:gridCol w="2063691">
                  <a:extLst>
                    <a:ext uri="{9D8B030D-6E8A-4147-A177-3AD203B41FA5}">
                      <a16:colId xmlns:a16="http://schemas.microsoft.com/office/drawing/2014/main" val="577362987"/>
                    </a:ext>
                  </a:extLst>
                </a:gridCol>
                <a:gridCol w="2189527">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809925">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4240249">
                <a:tc>
                  <a:txBody>
                    <a:bodyPr/>
                    <a:lstStyle/>
                    <a:p>
                      <a:pPr algn="ctr">
                        <a:lnSpc>
                          <a:spcPct val="107000"/>
                        </a:lnSpc>
                        <a:spcAft>
                          <a:spcPts val="800"/>
                        </a:spcAft>
                      </a:pPr>
                      <a:r>
                        <a:rPr lang="en-US" sz="2000" b="1" dirty="0">
                          <a:solidFill>
                            <a:schemeClr val="tx1"/>
                          </a:solidFill>
                          <a:effectLst/>
                          <a:latin typeface="Söhne"/>
                          <a:ea typeface="Calibri" panose="020F0502020204030204" pitchFamily="34" charset="0"/>
                          <a:cs typeface="Times New Roman" panose="02020603050405020304" pitchFamily="18" charset="0"/>
                        </a:rPr>
                        <a:t>20</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800" b="1" dirty="0">
                          <a:solidFill>
                            <a:schemeClr val="tx1"/>
                          </a:solidFill>
                          <a:effectLst/>
                          <a:latin typeface="Söhne"/>
                        </a:rPr>
                        <a:t>Metrology and Visualization of Potholes using the Microsoft Kinect Sensor</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National University of Sciences and Technology, Islamabad, Pakistan.</a:t>
                      </a:r>
                    </a:p>
                    <a:p>
                      <a:pPr algn="ctr">
                        <a:lnSpc>
                          <a:spcPct val="107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School of Architecture, Design and the Built Environment, Nottingham Trent University, Burton Street, Nottingham, UK.</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800" b="1" dirty="0">
                          <a:solidFill>
                            <a:schemeClr val="tx1"/>
                          </a:solidFill>
                          <a:effectLst/>
                          <a:latin typeface="Söhne"/>
                        </a:rPr>
                        <a:t>2014</a:t>
                      </a:r>
                      <a:endParaRPr lang="en-US" sz="12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5750" lvl="0" indent="-285750" algn="l">
                        <a:lnSpc>
                          <a:spcPct val="107000"/>
                        </a:lnSpc>
                        <a:spcAft>
                          <a:spcPts val="600"/>
                        </a:spcAft>
                        <a:buFont typeface="Arial" panose="020B0604020202020204" pitchFamily="34" charset="0"/>
                        <a:buChar char="•"/>
                      </a:pPr>
                      <a:r>
                        <a:rPr lang="en-US" sz="1800" b="0" dirty="0">
                          <a:solidFill>
                            <a:schemeClr val="tx1"/>
                          </a:solidFill>
                          <a:effectLst/>
                          <a:latin typeface="Söhne"/>
                        </a:rPr>
                        <a:t>Used the Kinect sensor shows a promising future for pavement visualization and metrological analysis of potholes.</a:t>
                      </a:r>
                    </a:p>
                    <a:p>
                      <a:pPr marL="285750" lvl="0" indent="-285750" algn="l">
                        <a:lnSpc>
                          <a:spcPct val="107000"/>
                        </a:lnSpc>
                        <a:spcAft>
                          <a:spcPts val="600"/>
                        </a:spcAft>
                        <a:buFont typeface="Arial" panose="020B0604020202020204" pitchFamily="34" charset="0"/>
                        <a:buChar char="•"/>
                      </a:pPr>
                      <a:r>
                        <a:rPr lang="en-US" sz="1800" b="0" dirty="0">
                          <a:solidFill>
                            <a:schemeClr val="tx1"/>
                          </a:solidFill>
                          <a:effectLst/>
                          <a:latin typeface="Söhne"/>
                        </a:rPr>
                        <a:t>Different parametric calculations (volume, depth, Eccentricity)  can be easily and efficiently done on the images acquired by this sensor.</a:t>
                      </a:r>
                    </a:p>
                    <a:p>
                      <a:pPr marL="285750" lvl="0" indent="-285750" algn="l">
                        <a:lnSpc>
                          <a:spcPct val="107000"/>
                        </a:lnSpc>
                        <a:spcAft>
                          <a:spcPts val="600"/>
                        </a:spcAft>
                        <a:buFont typeface="Arial" panose="020B0604020202020204" pitchFamily="34" charset="0"/>
                        <a:buChar char="•"/>
                      </a:pPr>
                      <a:r>
                        <a:rPr lang="en-US" sz="1800" b="0" dirty="0">
                          <a:solidFill>
                            <a:schemeClr val="tx1"/>
                          </a:solidFill>
                          <a:effectLst/>
                          <a:latin typeface="Söhne"/>
                        </a:rPr>
                        <a:t>It gives us more detailed data of pavement distress as compared to simple vision technique. </a:t>
                      </a:r>
                    </a:p>
                    <a:p>
                      <a:pPr marL="285750" lvl="0" indent="-285750" algn="l">
                        <a:lnSpc>
                          <a:spcPct val="107000"/>
                        </a:lnSpc>
                        <a:spcAft>
                          <a:spcPts val="600"/>
                        </a:spcAft>
                        <a:buFont typeface="Arial" panose="020B0604020202020204" pitchFamily="34" charset="0"/>
                        <a:buChar char="•"/>
                      </a:pPr>
                      <a:r>
                        <a:rPr lang="en-US" sz="1800" b="0" dirty="0">
                          <a:solidFill>
                            <a:schemeClr val="tx1"/>
                          </a:solidFill>
                          <a:effectLst/>
                          <a:latin typeface="Söhne"/>
                        </a:rPr>
                        <a:t>This method is better than the stereo vision as depth measured by IR camera is readily available. It is also cheaper as compared to lasers.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bl>
          </a:graphicData>
        </a:graphic>
      </p:graphicFrame>
      <p:pic>
        <p:nvPicPr>
          <p:cNvPr id="3" name="Picture 2">
            <a:extLst>
              <a:ext uri="{FF2B5EF4-FFF2-40B4-BE49-F238E27FC236}">
                <a16:creationId xmlns:a16="http://schemas.microsoft.com/office/drawing/2014/main" id="{8D7691D4-FDBC-A549-A2CB-89AB3592AF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5" name="Rectangle 4">
            <a:extLst>
              <a:ext uri="{FF2B5EF4-FFF2-40B4-BE49-F238E27FC236}">
                <a16:creationId xmlns:a16="http://schemas.microsoft.com/office/drawing/2014/main" id="{F63DCD4A-4FF8-8BEA-B856-32B3E2FB1BF0}"/>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F92854D8-AD64-FA74-1F86-972DE0A68015}"/>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217708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D170F-B34F-6CD8-E5EA-EDB8DD30643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8105F00-B950-763B-85CF-103F432B6C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extBox 2">
            <a:extLst>
              <a:ext uri="{FF2B5EF4-FFF2-40B4-BE49-F238E27FC236}">
                <a16:creationId xmlns:a16="http://schemas.microsoft.com/office/drawing/2014/main" id="{A654ACF7-0F39-F01D-9116-BE9F133FC662}"/>
              </a:ext>
            </a:extLst>
          </p:cNvPr>
          <p:cNvSpPr txBox="1"/>
          <p:nvPr/>
        </p:nvSpPr>
        <p:spPr>
          <a:xfrm>
            <a:off x="419450" y="310674"/>
            <a:ext cx="1952779" cy="646331"/>
          </a:xfrm>
          <a:prstGeom prst="rect">
            <a:avLst/>
          </a:prstGeom>
          <a:noFill/>
        </p:spPr>
        <p:txBody>
          <a:bodyPr wrap="none" rtlCol="0">
            <a:spAutoFit/>
          </a:bodyPr>
          <a:lstStyle/>
          <a:p>
            <a:r>
              <a:rPr lang="en-US" sz="3600" dirty="0">
                <a:latin typeface="Assassin$" panose="02000000000000000000" pitchFamily="2" charset="0"/>
              </a:rPr>
              <a:t>Objectives</a:t>
            </a:r>
          </a:p>
        </p:txBody>
      </p:sp>
      <p:sp>
        <p:nvSpPr>
          <p:cNvPr id="4" name="TextBox 3">
            <a:extLst>
              <a:ext uri="{FF2B5EF4-FFF2-40B4-BE49-F238E27FC236}">
                <a16:creationId xmlns:a16="http://schemas.microsoft.com/office/drawing/2014/main" id="{FDEC0B36-6FFB-900F-3123-0D75A1E2EF1C}"/>
              </a:ext>
            </a:extLst>
          </p:cNvPr>
          <p:cNvSpPr txBox="1"/>
          <p:nvPr/>
        </p:nvSpPr>
        <p:spPr>
          <a:xfrm>
            <a:off x="478173" y="1135580"/>
            <a:ext cx="10268124" cy="5247590"/>
          </a:xfrm>
          <a:prstGeom prst="rect">
            <a:avLst/>
          </a:prstGeom>
          <a:noFill/>
        </p:spPr>
        <p:txBody>
          <a:bodyPr wrap="square" rtlCol="0">
            <a:spAutoFit/>
          </a:bodyPr>
          <a:lstStyle/>
          <a:p>
            <a:pPr algn="l">
              <a:spcAft>
                <a:spcPts val="600"/>
              </a:spcAft>
              <a:buFont typeface="+mj-lt"/>
              <a:buAutoNum type="arabicPeriod"/>
            </a:pPr>
            <a:r>
              <a:rPr lang="en-US" sz="2000" b="1" i="1" dirty="0">
                <a:effectLst/>
                <a:latin typeface="Söhne"/>
              </a:rPr>
              <a:t> What exactly is to be done?</a:t>
            </a:r>
            <a:endParaRPr lang="en-US" sz="2000" b="0" i="1" dirty="0">
              <a:effectLst/>
              <a:latin typeface="Söhne"/>
            </a:endParaRPr>
          </a:p>
          <a:p>
            <a:pPr marL="742950" lvl="1" indent="-285750" algn="l">
              <a:spcAft>
                <a:spcPts val="600"/>
              </a:spcAft>
              <a:buFont typeface="Arial" panose="020B0604020202020204" pitchFamily="34" charset="0"/>
              <a:buChar char="•"/>
            </a:pPr>
            <a:r>
              <a:rPr lang="en-US" sz="2000" b="0" i="1" dirty="0">
                <a:effectLst/>
                <a:latin typeface="Söhne"/>
              </a:rPr>
              <a:t>Develop an advanced Pothole Detection System using AI and IoT.</a:t>
            </a:r>
          </a:p>
          <a:p>
            <a:pPr marL="742950" lvl="1" indent="-285750" algn="l">
              <a:spcAft>
                <a:spcPts val="600"/>
              </a:spcAft>
              <a:buFont typeface="Arial" panose="020B0604020202020204" pitchFamily="34" charset="0"/>
              <a:buChar char="•"/>
            </a:pPr>
            <a:r>
              <a:rPr lang="en-US" sz="2000" b="0" i="1" dirty="0">
                <a:effectLst/>
                <a:latin typeface="Söhne"/>
              </a:rPr>
              <a:t>Utilize a drone as the primary image capture device for comprehensive road coverage.</a:t>
            </a:r>
          </a:p>
          <a:p>
            <a:pPr marL="742950" lvl="1" indent="-285750" algn="l">
              <a:spcAft>
                <a:spcPts val="600"/>
              </a:spcAft>
              <a:buFont typeface="Arial" panose="020B0604020202020204" pitchFamily="34" charset="0"/>
              <a:buChar char="•"/>
            </a:pPr>
            <a:r>
              <a:rPr lang="en-US" sz="2000" b="0" i="1" dirty="0">
                <a:effectLst/>
                <a:latin typeface="Söhne"/>
              </a:rPr>
              <a:t>Train an AI model to accurately detect and identify potholes in captured images.</a:t>
            </a:r>
          </a:p>
          <a:p>
            <a:pPr lvl="1" algn="l">
              <a:spcAft>
                <a:spcPts val="600"/>
              </a:spcAft>
            </a:pPr>
            <a:endParaRPr lang="en-US" sz="500" b="0" i="1" dirty="0">
              <a:effectLst/>
              <a:latin typeface="Söhne"/>
            </a:endParaRPr>
          </a:p>
          <a:p>
            <a:pPr algn="l">
              <a:spcAft>
                <a:spcPts val="600"/>
              </a:spcAft>
              <a:buFont typeface="+mj-lt"/>
              <a:buAutoNum type="arabicPeriod"/>
            </a:pPr>
            <a:r>
              <a:rPr lang="en-US" sz="2000" b="1" i="1" dirty="0">
                <a:effectLst/>
                <a:latin typeface="Söhne"/>
              </a:rPr>
              <a:t> Why is this project selected?</a:t>
            </a:r>
            <a:endParaRPr lang="en-US" sz="2000" b="0" i="1" dirty="0">
              <a:effectLst/>
              <a:latin typeface="Söhne"/>
            </a:endParaRPr>
          </a:p>
          <a:p>
            <a:pPr marL="742950" lvl="1" indent="-285750" algn="l">
              <a:spcAft>
                <a:spcPts val="600"/>
              </a:spcAft>
              <a:buFont typeface="Arial" panose="020B0604020202020204" pitchFamily="34" charset="0"/>
              <a:buChar char="•"/>
            </a:pPr>
            <a:r>
              <a:rPr lang="en-US" sz="2000" b="0" i="1" dirty="0">
                <a:effectLst/>
                <a:latin typeface="Söhne"/>
              </a:rPr>
              <a:t>Address the escalating concern of road safety due to potholes.</a:t>
            </a:r>
          </a:p>
          <a:p>
            <a:pPr marL="742950" lvl="1" indent="-285750" algn="l">
              <a:spcAft>
                <a:spcPts val="600"/>
              </a:spcAft>
              <a:buFont typeface="Arial" panose="020B0604020202020204" pitchFamily="34" charset="0"/>
              <a:buChar char="•"/>
            </a:pPr>
            <a:r>
              <a:rPr lang="en-US" sz="2000" b="0" i="1" dirty="0">
                <a:effectLst/>
                <a:latin typeface="Söhne"/>
              </a:rPr>
              <a:t>Introduce a proactive and efficient solution for early pothole detection.</a:t>
            </a:r>
          </a:p>
          <a:p>
            <a:pPr marL="742950" lvl="1" indent="-285750" algn="l">
              <a:spcAft>
                <a:spcPts val="600"/>
              </a:spcAft>
              <a:buFont typeface="Arial" panose="020B0604020202020204" pitchFamily="34" charset="0"/>
              <a:buChar char="•"/>
            </a:pPr>
            <a:r>
              <a:rPr lang="en-US" sz="2000" b="0" i="1" dirty="0">
                <a:effectLst/>
                <a:latin typeface="Söhne"/>
              </a:rPr>
              <a:t>Embrace technological innovation to revolutionize traditional road maintenance methods.</a:t>
            </a:r>
          </a:p>
          <a:p>
            <a:pPr marL="742950" lvl="1" indent="-285750" algn="l">
              <a:spcAft>
                <a:spcPts val="600"/>
              </a:spcAft>
              <a:buFont typeface="Arial" panose="020B0604020202020204" pitchFamily="34" charset="0"/>
              <a:buChar char="•"/>
            </a:pPr>
            <a:endParaRPr lang="en-US" sz="500" b="0" i="1" dirty="0">
              <a:effectLst/>
              <a:latin typeface="Söhne"/>
            </a:endParaRPr>
          </a:p>
          <a:p>
            <a:pPr algn="l">
              <a:spcAft>
                <a:spcPts val="600"/>
              </a:spcAft>
            </a:pPr>
            <a:r>
              <a:rPr lang="en-US" sz="2000" b="1" i="1" dirty="0">
                <a:effectLst/>
                <a:latin typeface="Söhne"/>
              </a:rPr>
              <a:t>3. Where is the project helpful?</a:t>
            </a:r>
            <a:endParaRPr lang="en-US" sz="2000" b="0" i="1" dirty="0">
              <a:effectLst/>
              <a:latin typeface="Söhne"/>
            </a:endParaRPr>
          </a:p>
          <a:p>
            <a:pPr marL="742950" lvl="1" indent="-285750">
              <a:spcAft>
                <a:spcPts val="600"/>
              </a:spcAft>
              <a:buFont typeface="Arial" panose="020B0604020202020204" pitchFamily="34" charset="0"/>
              <a:buChar char="•"/>
            </a:pPr>
            <a:r>
              <a:rPr lang="en-US" sz="2000" b="0" i="1" dirty="0">
                <a:effectLst/>
                <a:latin typeface="Söhne"/>
              </a:rPr>
              <a:t>Applicable in urban and rural areas with varying road conditions.</a:t>
            </a:r>
          </a:p>
          <a:p>
            <a:pPr marL="742950" lvl="1" indent="-285750">
              <a:spcAft>
                <a:spcPts val="600"/>
              </a:spcAft>
              <a:buFont typeface="Arial" panose="020B0604020202020204" pitchFamily="34" charset="0"/>
              <a:buChar char="•"/>
            </a:pPr>
            <a:r>
              <a:rPr lang="en-US" sz="2000" b="0" i="1" dirty="0">
                <a:effectLst/>
                <a:latin typeface="Söhne"/>
              </a:rPr>
              <a:t>Beneficial for municipal corporations, transportation agencies, and local authorities responsible for road maintenance.</a:t>
            </a:r>
          </a:p>
          <a:p>
            <a:pPr marL="742950" lvl="1" indent="-285750">
              <a:spcAft>
                <a:spcPts val="600"/>
              </a:spcAft>
              <a:buFont typeface="Arial" panose="020B0604020202020204" pitchFamily="34" charset="0"/>
              <a:buChar char="•"/>
            </a:pPr>
            <a:r>
              <a:rPr lang="en-US" sz="2000" b="0" i="1" dirty="0">
                <a:effectLst/>
                <a:latin typeface="Söhne"/>
              </a:rPr>
              <a:t>Enhances road safety by identifying potholes in a timely manner.</a:t>
            </a:r>
          </a:p>
        </p:txBody>
      </p:sp>
      <p:sp>
        <p:nvSpPr>
          <p:cNvPr id="5" name="Rectangle 4">
            <a:extLst>
              <a:ext uri="{FF2B5EF4-FFF2-40B4-BE49-F238E27FC236}">
                <a16:creationId xmlns:a16="http://schemas.microsoft.com/office/drawing/2014/main" id="{031B473F-0957-B8BB-B33D-6DA76F001E3C}"/>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B7EBC582-FB0C-04A5-6FB5-DA22228C6C92}"/>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40003241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B3FAE9-691D-7B66-54C4-D99C6E090B8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3BC0706-24D4-4F07-F375-E95AC5CAAB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extBox 2">
            <a:extLst>
              <a:ext uri="{FF2B5EF4-FFF2-40B4-BE49-F238E27FC236}">
                <a16:creationId xmlns:a16="http://schemas.microsoft.com/office/drawing/2014/main" id="{46F10B94-A85E-39AF-C7F3-2E08CB7273FA}"/>
              </a:ext>
            </a:extLst>
          </p:cNvPr>
          <p:cNvSpPr txBox="1"/>
          <p:nvPr/>
        </p:nvSpPr>
        <p:spPr>
          <a:xfrm>
            <a:off x="419450" y="310674"/>
            <a:ext cx="1952779" cy="646331"/>
          </a:xfrm>
          <a:prstGeom prst="rect">
            <a:avLst/>
          </a:prstGeom>
          <a:noFill/>
        </p:spPr>
        <p:txBody>
          <a:bodyPr wrap="none" rtlCol="0">
            <a:spAutoFit/>
          </a:bodyPr>
          <a:lstStyle/>
          <a:p>
            <a:r>
              <a:rPr lang="en-US" sz="3600" dirty="0">
                <a:latin typeface="Assassin$" panose="02000000000000000000" pitchFamily="2" charset="0"/>
              </a:rPr>
              <a:t>Objectives</a:t>
            </a:r>
          </a:p>
        </p:txBody>
      </p:sp>
      <p:sp>
        <p:nvSpPr>
          <p:cNvPr id="4" name="TextBox 3">
            <a:extLst>
              <a:ext uri="{FF2B5EF4-FFF2-40B4-BE49-F238E27FC236}">
                <a16:creationId xmlns:a16="http://schemas.microsoft.com/office/drawing/2014/main" id="{DAE7A5FC-5D63-8C2B-79EC-266486E5262B}"/>
              </a:ext>
            </a:extLst>
          </p:cNvPr>
          <p:cNvSpPr txBox="1"/>
          <p:nvPr/>
        </p:nvSpPr>
        <p:spPr>
          <a:xfrm>
            <a:off x="478173" y="1135580"/>
            <a:ext cx="10268124" cy="3785652"/>
          </a:xfrm>
          <a:prstGeom prst="rect">
            <a:avLst/>
          </a:prstGeom>
          <a:noFill/>
        </p:spPr>
        <p:txBody>
          <a:bodyPr wrap="square" rtlCol="0">
            <a:spAutoFit/>
          </a:bodyPr>
          <a:lstStyle/>
          <a:p>
            <a:pPr algn="l">
              <a:spcBef>
                <a:spcPts val="600"/>
              </a:spcBef>
            </a:pPr>
            <a:r>
              <a:rPr lang="en-US" sz="2200" b="1" i="1" dirty="0">
                <a:effectLst/>
                <a:latin typeface="Söhne"/>
              </a:rPr>
              <a:t>4. When can it be implemented?</a:t>
            </a:r>
            <a:endParaRPr lang="en-US" sz="2200" b="0" i="1" dirty="0">
              <a:effectLst/>
              <a:latin typeface="Söhne"/>
            </a:endParaRPr>
          </a:p>
          <a:p>
            <a:pPr marL="742950" lvl="1" indent="-285750" algn="l">
              <a:spcBef>
                <a:spcPts val="600"/>
              </a:spcBef>
              <a:buFont typeface="+mj-lt"/>
              <a:buAutoNum type="arabicPeriod"/>
            </a:pPr>
            <a:r>
              <a:rPr lang="en-US" sz="2200" b="0" i="1" dirty="0">
                <a:effectLst/>
                <a:latin typeface="Söhne"/>
              </a:rPr>
              <a:t>Implementation can begin as soon as the system development is complete.</a:t>
            </a:r>
          </a:p>
          <a:p>
            <a:pPr marL="742950" lvl="1" indent="-285750" algn="l">
              <a:spcBef>
                <a:spcPts val="600"/>
              </a:spcBef>
              <a:buFont typeface="+mj-lt"/>
              <a:buAutoNum type="arabicPeriod"/>
            </a:pPr>
            <a:r>
              <a:rPr lang="en-US" sz="2200" b="0" i="1" dirty="0">
                <a:effectLst/>
                <a:latin typeface="Söhne"/>
              </a:rPr>
              <a:t>The modular nature of the system allows for gradual deployment and integration into existing infrastructure.</a:t>
            </a:r>
          </a:p>
          <a:p>
            <a:pPr marL="742950" lvl="1" indent="-285750" algn="l">
              <a:spcBef>
                <a:spcPts val="600"/>
              </a:spcBef>
              <a:buFont typeface="+mj-lt"/>
              <a:buAutoNum type="arabicPeriod"/>
            </a:pPr>
            <a:endParaRPr lang="en-US" sz="700" b="0" i="1" dirty="0">
              <a:effectLst/>
              <a:latin typeface="Söhne"/>
            </a:endParaRPr>
          </a:p>
          <a:p>
            <a:pPr algn="l">
              <a:spcBef>
                <a:spcPts val="600"/>
              </a:spcBef>
            </a:pPr>
            <a:r>
              <a:rPr lang="en-US" sz="2200" b="1" i="1" dirty="0">
                <a:effectLst/>
                <a:latin typeface="Söhne"/>
              </a:rPr>
              <a:t>5. Who will benefit?</a:t>
            </a:r>
            <a:endParaRPr lang="en-US" sz="2200" b="0" i="1" dirty="0">
              <a:effectLst/>
              <a:latin typeface="Söhne"/>
            </a:endParaRPr>
          </a:p>
          <a:p>
            <a:pPr marL="742950" lvl="1" indent="-285750" algn="l">
              <a:spcBef>
                <a:spcPts val="600"/>
              </a:spcBef>
              <a:buFont typeface="+mj-lt"/>
              <a:buAutoNum type="arabicPeriod"/>
            </a:pPr>
            <a:r>
              <a:rPr lang="en-US" sz="2200" b="0" i="1" dirty="0">
                <a:effectLst/>
                <a:latin typeface="Söhne"/>
              </a:rPr>
              <a:t>Municipalities and city authorities responsible for road maintenance.</a:t>
            </a:r>
          </a:p>
          <a:p>
            <a:pPr marL="742950" lvl="1" indent="-285750" algn="l">
              <a:spcBef>
                <a:spcPts val="600"/>
              </a:spcBef>
              <a:buFont typeface="+mj-lt"/>
              <a:buAutoNum type="arabicPeriod"/>
            </a:pPr>
            <a:r>
              <a:rPr lang="en-US" sz="2200" b="0" i="1" dirty="0">
                <a:effectLst/>
                <a:latin typeface="Söhne"/>
              </a:rPr>
              <a:t>Drivers and commuters who will experience safer roads and reduced accidents.</a:t>
            </a:r>
          </a:p>
          <a:p>
            <a:pPr marL="742950" lvl="1" indent="-285750" algn="l">
              <a:spcBef>
                <a:spcPts val="600"/>
              </a:spcBef>
              <a:buFont typeface="+mj-lt"/>
              <a:buAutoNum type="arabicPeriod"/>
            </a:pPr>
            <a:r>
              <a:rPr lang="en-US" sz="2200" b="0" i="1" dirty="0">
                <a:effectLst/>
                <a:latin typeface="Söhne"/>
              </a:rPr>
              <a:t>Transportation agencies seeking an efficient and technology-driven approach to road safety.</a:t>
            </a:r>
          </a:p>
        </p:txBody>
      </p:sp>
      <p:sp>
        <p:nvSpPr>
          <p:cNvPr id="5" name="Rectangle 4">
            <a:extLst>
              <a:ext uri="{FF2B5EF4-FFF2-40B4-BE49-F238E27FC236}">
                <a16:creationId xmlns:a16="http://schemas.microsoft.com/office/drawing/2014/main" id="{B5DB8767-5D2C-D28C-090D-6B80D03B7BAF}"/>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0DAF5E20-B982-3F70-6912-2A080F20D9C6}"/>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928943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43BFC8-B096-1048-CE81-37B711AB840E}"/>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AEE52CE2-314A-3275-C9EE-E159E85B6E29}"/>
              </a:ext>
            </a:extLst>
          </p:cNvPr>
          <p:cNvSpPr txBox="1">
            <a:spLocks/>
          </p:cNvSpPr>
          <p:nvPr/>
        </p:nvSpPr>
        <p:spPr>
          <a:xfrm>
            <a:off x="204410" y="334534"/>
            <a:ext cx="9107370" cy="69596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tLang="en-US" dirty="0">
                <a:latin typeface="Assassin$" panose="02000000000000000000" pitchFamily="2" charset="0"/>
              </a:rPr>
              <a:t>Project Team</a:t>
            </a:r>
            <a:r>
              <a:rPr lang="en-IN" altLang="en-US" dirty="0">
                <a:latin typeface="+mn-lt"/>
              </a:rPr>
              <a:t>:  </a:t>
            </a:r>
            <a:r>
              <a:rPr lang="en-IN" altLang="en-US" dirty="0">
                <a:latin typeface="Assassin$" panose="02000000000000000000" pitchFamily="2" charset="0"/>
              </a:rPr>
              <a:t>Roles and Responsibilities</a:t>
            </a:r>
          </a:p>
        </p:txBody>
      </p:sp>
      <p:graphicFrame>
        <p:nvGraphicFramePr>
          <p:cNvPr id="4" name="Table 7">
            <a:extLst>
              <a:ext uri="{FF2B5EF4-FFF2-40B4-BE49-F238E27FC236}">
                <a16:creationId xmlns:a16="http://schemas.microsoft.com/office/drawing/2014/main" id="{D7F097D2-1B31-14A0-662E-A0137A4AECDA}"/>
              </a:ext>
            </a:extLst>
          </p:cNvPr>
          <p:cNvGraphicFramePr>
            <a:graphicFrameLocks/>
          </p:cNvGraphicFramePr>
          <p:nvPr>
            <p:extLst>
              <p:ext uri="{D42A27DB-BD31-4B8C-83A1-F6EECF244321}">
                <p14:modId xmlns:p14="http://schemas.microsoft.com/office/powerpoint/2010/main" val="463711102"/>
              </p:ext>
            </p:extLst>
          </p:nvPr>
        </p:nvGraphicFramePr>
        <p:xfrm>
          <a:off x="313466" y="998291"/>
          <a:ext cx="11573734" cy="5470573"/>
        </p:xfrm>
        <a:graphic>
          <a:graphicData uri="http://schemas.openxmlformats.org/drawingml/2006/table">
            <a:tbl>
              <a:tblPr firstRow="1" bandRow="1">
                <a:tableStyleId>{5C22544A-7EE6-4342-B048-85BDC9FD1C3A}</a:tableStyleId>
              </a:tblPr>
              <a:tblGrid>
                <a:gridCol w="949190">
                  <a:extLst>
                    <a:ext uri="{9D8B030D-6E8A-4147-A177-3AD203B41FA5}">
                      <a16:colId xmlns:a16="http://schemas.microsoft.com/office/drawing/2014/main" val="20000"/>
                    </a:ext>
                  </a:extLst>
                </a:gridCol>
                <a:gridCol w="2350395">
                  <a:extLst>
                    <a:ext uri="{9D8B030D-6E8A-4147-A177-3AD203B41FA5}">
                      <a16:colId xmlns:a16="http://schemas.microsoft.com/office/drawing/2014/main" val="20001"/>
                    </a:ext>
                  </a:extLst>
                </a:gridCol>
                <a:gridCol w="2234076">
                  <a:extLst>
                    <a:ext uri="{9D8B030D-6E8A-4147-A177-3AD203B41FA5}">
                      <a16:colId xmlns:a16="http://schemas.microsoft.com/office/drawing/2014/main" val="20002"/>
                    </a:ext>
                  </a:extLst>
                </a:gridCol>
                <a:gridCol w="1820137">
                  <a:extLst>
                    <a:ext uri="{9D8B030D-6E8A-4147-A177-3AD203B41FA5}">
                      <a16:colId xmlns:a16="http://schemas.microsoft.com/office/drawing/2014/main" val="20003"/>
                    </a:ext>
                  </a:extLst>
                </a:gridCol>
                <a:gridCol w="4219936">
                  <a:extLst>
                    <a:ext uri="{9D8B030D-6E8A-4147-A177-3AD203B41FA5}">
                      <a16:colId xmlns:a16="http://schemas.microsoft.com/office/drawing/2014/main" val="20004"/>
                    </a:ext>
                  </a:extLst>
                </a:gridCol>
              </a:tblGrid>
              <a:tr h="738230">
                <a:tc>
                  <a:txBody>
                    <a:bodyPr/>
                    <a:lstStyle/>
                    <a:p>
                      <a:pPr algn="ctr"/>
                      <a:r>
                        <a:rPr lang="en-US" sz="2000" dirty="0">
                          <a:latin typeface="Söhne"/>
                        </a:rPr>
                        <a:t>Sr. No</a:t>
                      </a:r>
                      <a:endParaRPr lang="en-IN" sz="2000" dirty="0">
                        <a:latin typeface="Söhne"/>
                      </a:endParaRPr>
                    </a:p>
                  </a:txBody>
                  <a:tcPr marT="45709" marB="45709" anchor="ctr"/>
                </a:tc>
                <a:tc>
                  <a:txBody>
                    <a:bodyPr/>
                    <a:lstStyle/>
                    <a:p>
                      <a:pPr algn="ctr"/>
                      <a:r>
                        <a:rPr lang="en-US" sz="2000" dirty="0">
                          <a:latin typeface="Söhne"/>
                        </a:rPr>
                        <a:t>Team Member</a:t>
                      </a:r>
                      <a:endParaRPr lang="en-IN" sz="2000" dirty="0">
                        <a:latin typeface="Söhne"/>
                      </a:endParaRPr>
                    </a:p>
                  </a:txBody>
                  <a:tcPr marT="45709" marB="45709" anchor="ctr"/>
                </a:tc>
                <a:tc>
                  <a:txBody>
                    <a:bodyPr/>
                    <a:lstStyle/>
                    <a:p>
                      <a:pPr algn="ctr"/>
                      <a:r>
                        <a:rPr lang="en-US" sz="1900" dirty="0">
                          <a:latin typeface="Söhne"/>
                        </a:rPr>
                        <a:t>Enrollment Number</a:t>
                      </a:r>
                      <a:endParaRPr lang="en-IN" sz="1900" dirty="0">
                        <a:latin typeface="Söhne"/>
                      </a:endParaRPr>
                    </a:p>
                  </a:txBody>
                  <a:tcPr marT="45709" marB="45709" anchor="ctr"/>
                </a:tc>
                <a:tc>
                  <a:txBody>
                    <a:bodyPr/>
                    <a:lstStyle/>
                    <a:p>
                      <a:pPr algn="ctr"/>
                      <a:r>
                        <a:rPr lang="en-US" sz="2000" dirty="0">
                          <a:latin typeface="Söhne"/>
                        </a:rPr>
                        <a:t>Role</a:t>
                      </a:r>
                      <a:endParaRPr lang="en-IN" sz="2000" dirty="0">
                        <a:latin typeface="Söhne"/>
                      </a:endParaRPr>
                    </a:p>
                  </a:txBody>
                  <a:tcPr marT="45709" marB="45709" anchor="ctr"/>
                </a:tc>
                <a:tc>
                  <a:txBody>
                    <a:bodyPr/>
                    <a:lstStyle/>
                    <a:p>
                      <a:pPr algn="ctr"/>
                      <a:r>
                        <a:rPr lang="en-US" sz="2000" dirty="0">
                          <a:latin typeface="Söhne"/>
                        </a:rPr>
                        <a:t>Responsibility</a:t>
                      </a:r>
                      <a:endParaRPr lang="en-IN" sz="2000" dirty="0">
                        <a:latin typeface="Söhne"/>
                      </a:endParaRPr>
                    </a:p>
                  </a:txBody>
                  <a:tcPr marT="45709" marB="45709" anchor="ctr"/>
                </a:tc>
                <a:extLst>
                  <a:ext uri="{0D108BD9-81ED-4DB2-BD59-A6C34878D82A}">
                    <a16:rowId xmlns:a16="http://schemas.microsoft.com/office/drawing/2014/main" val="10000"/>
                  </a:ext>
                </a:extLst>
              </a:tr>
              <a:tr h="1156643">
                <a:tc>
                  <a:txBody>
                    <a:bodyPr/>
                    <a:lstStyle/>
                    <a:p>
                      <a:pPr algn="ctr"/>
                      <a:r>
                        <a:rPr lang="en-IN" sz="1800" dirty="0">
                          <a:latin typeface="Söhne"/>
                        </a:rPr>
                        <a:t>1</a:t>
                      </a:r>
                    </a:p>
                  </a:txBody>
                  <a:tcPr marT="45709" marB="45709" anchor="ctr"/>
                </a:tc>
                <a:tc>
                  <a:txBody>
                    <a:bodyPr/>
                    <a:lstStyle/>
                    <a:p>
                      <a:pPr algn="ctr"/>
                      <a:r>
                        <a:rPr lang="en-IN" sz="1800" b="1" dirty="0">
                          <a:latin typeface="Söhne"/>
                        </a:rPr>
                        <a:t>Anshul Gada</a:t>
                      </a:r>
                    </a:p>
                  </a:txBody>
                  <a:tcPr marT="45709" marB="45709" anchor="ctr"/>
                </a:tc>
                <a:tc>
                  <a:txBody>
                    <a:bodyPr/>
                    <a:lstStyle/>
                    <a:p>
                      <a:pPr algn="ctr"/>
                      <a:r>
                        <a:rPr lang="en-IN" sz="1800" dirty="0">
                          <a:latin typeface="Söhne"/>
                        </a:rPr>
                        <a:t>210303105579</a:t>
                      </a:r>
                    </a:p>
                  </a:txBody>
                  <a:tcPr marT="45709" marB="45709" anchor="ctr"/>
                </a:tc>
                <a:tc>
                  <a:txBody>
                    <a:bodyPr/>
                    <a:lstStyle/>
                    <a:p>
                      <a:pPr algn="ctr"/>
                      <a:r>
                        <a:rPr lang="en-IN" sz="1600" b="1" dirty="0">
                          <a:latin typeface="Söhne"/>
                        </a:rPr>
                        <a:t>Project Manager</a:t>
                      </a:r>
                    </a:p>
                  </a:txBody>
                  <a:tcPr marT="45709" marB="45709" anchor="ctr"/>
                </a:tc>
                <a:tc>
                  <a:txBody>
                    <a:bodyPr/>
                    <a:lstStyle/>
                    <a:p>
                      <a:pPr algn="l"/>
                      <a:r>
                        <a:rPr lang="en-US" sz="1200" dirty="0"/>
                        <a:t>Oversee and contribute to all aspects of the project’s development and implementation.</a:t>
                      </a:r>
                      <a:endParaRPr lang="en-IN" sz="1200" dirty="0">
                        <a:latin typeface="Söhne"/>
                      </a:endParaRPr>
                    </a:p>
                  </a:txBody>
                  <a:tcPr marT="45709" marB="45709" anchor="ctr"/>
                </a:tc>
                <a:extLst>
                  <a:ext uri="{0D108BD9-81ED-4DB2-BD59-A6C34878D82A}">
                    <a16:rowId xmlns:a16="http://schemas.microsoft.com/office/drawing/2014/main" val="10001"/>
                  </a:ext>
                </a:extLst>
              </a:tr>
              <a:tr h="1579248">
                <a:tc>
                  <a:txBody>
                    <a:bodyPr/>
                    <a:lstStyle/>
                    <a:p>
                      <a:pPr algn="ctr"/>
                      <a:r>
                        <a:rPr lang="en-IN" sz="1800" dirty="0">
                          <a:latin typeface="Söhne"/>
                        </a:rPr>
                        <a:t>2</a:t>
                      </a:r>
                    </a:p>
                  </a:txBody>
                  <a:tcPr marT="45709" marB="45709" anchor="ctr"/>
                </a:tc>
                <a:tc>
                  <a:txBody>
                    <a:bodyPr/>
                    <a:lstStyle/>
                    <a:p>
                      <a:pPr algn="ctr"/>
                      <a:r>
                        <a:rPr lang="en-IN" sz="1800" b="1" dirty="0">
                          <a:latin typeface="Söhne"/>
                        </a:rPr>
                        <a:t>Juiee Yadav</a:t>
                      </a:r>
                    </a:p>
                  </a:txBody>
                  <a:tcPr marT="45709" marB="45709" anchor="ctr"/>
                </a:tc>
                <a:tc>
                  <a:txBody>
                    <a:bodyPr/>
                    <a:lstStyle/>
                    <a:p>
                      <a:pPr algn="ctr"/>
                      <a:r>
                        <a:rPr lang="en-IN" sz="1800" dirty="0">
                          <a:latin typeface="Söhne"/>
                        </a:rPr>
                        <a:t>210303130004</a:t>
                      </a:r>
                    </a:p>
                  </a:txBody>
                  <a:tcPr marT="45709" marB="45709" anchor="ctr"/>
                </a:tc>
                <a:tc>
                  <a:txBody>
                    <a:bodyPr/>
                    <a:lstStyle/>
                    <a:p>
                      <a:pPr algn="ctr"/>
                      <a:r>
                        <a:rPr lang="en-IN" sz="1600" b="1" dirty="0">
                          <a:latin typeface="Söhne"/>
                        </a:rPr>
                        <a:t>AI Model Developer</a:t>
                      </a:r>
                    </a:p>
                  </a:txBody>
                  <a:tcPr marT="45709" marB="45709" anchor="ctr"/>
                </a:tc>
                <a:tc>
                  <a:txBody>
                    <a:bodyPr/>
                    <a:lstStyle/>
                    <a:p>
                      <a:pPr marL="171450" indent="-171450" algn="l">
                        <a:buFont typeface="Arial" panose="020B0604020202020204" pitchFamily="34" charset="0"/>
                        <a:buChar char="•"/>
                      </a:pPr>
                      <a:r>
                        <a:rPr lang="en-US" sz="1200" dirty="0">
                          <a:effectLst/>
                        </a:rPr>
                        <a:t>Develop and train the AI model for pothole detection.</a:t>
                      </a:r>
                    </a:p>
                    <a:p>
                      <a:pPr marL="171450" indent="-171450" algn="l">
                        <a:buFont typeface="Arial" panose="020B0604020202020204" pitchFamily="34" charset="0"/>
                        <a:buChar char="•"/>
                      </a:pPr>
                      <a:r>
                        <a:rPr lang="en-US" sz="1200" dirty="0">
                          <a:effectLst/>
                        </a:rPr>
                        <a:t>Optimize and fine-tune the model for accuracy and efficiency.</a:t>
                      </a:r>
                    </a:p>
                    <a:p>
                      <a:pPr marL="171450" indent="-171450" algn="l">
                        <a:buFont typeface="Arial" panose="020B0604020202020204" pitchFamily="34" charset="0"/>
                        <a:buChar char="•"/>
                      </a:pPr>
                      <a:r>
                        <a:rPr lang="en-US" sz="1200" dirty="0">
                          <a:effectLst/>
                        </a:rPr>
                        <a:t>Collaborate with the Image Processing team for seamless integration.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Develop and maintain software components for reliable data communication and connectivity.</a:t>
                      </a:r>
                    </a:p>
                  </a:txBody>
                  <a:tcPr marT="45709" marB="45709" anchor="ctr"/>
                </a:tc>
                <a:extLst>
                  <a:ext uri="{0D108BD9-81ED-4DB2-BD59-A6C34878D82A}">
                    <a16:rowId xmlns:a16="http://schemas.microsoft.com/office/drawing/2014/main" val="10002"/>
                  </a:ext>
                </a:extLst>
              </a:tr>
              <a:tr h="1996452">
                <a:tc>
                  <a:txBody>
                    <a:bodyPr/>
                    <a:lstStyle/>
                    <a:p>
                      <a:pPr algn="ctr"/>
                      <a:r>
                        <a:rPr lang="en-IN" sz="1800" dirty="0">
                          <a:latin typeface="Söhne"/>
                        </a:rPr>
                        <a:t>3</a:t>
                      </a:r>
                    </a:p>
                  </a:txBody>
                  <a:tcPr marT="45709" marB="45709" anchor="ctr"/>
                </a:tc>
                <a:tc>
                  <a:txBody>
                    <a:bodyPr/>
                    <a:lstStyle/>
                    <a:p>
                      <a:pPr algn="ctr"/>
                      <a:r>
                        <a:rPr lang="en-IN" sz="1800" b="1" dirty="0">
                          <a:latin typeface="Söhne"/>
                        </a:rPr>
                        <a:t>Aman Jaiswal</a:t>
                      </a:r>
                    </a:p>
                  </a:txBody>
                  <a:tcPr marT="45709" marB="45709" anchor="ctr"/>
                </a:tc>
                <a:tc>
                  <a:txBody>
                    <a:bodyPr/>
                    <a:lstStyle/>
                    <a:p>
                      <a:pPr algn="ctr"/>
                      <a:r>
                        <a:rPr lang="en-IN" sz="1800" dirty="0">
                          <a:latin typeface="Söhne"/>
                        </a:rPr>
                        <a:t>210303105259</a:t>
                      </a:r>
                    </a:p>
                  </a:txBody>
                  <a:tcPr marT="45709" marB="45709" anchor="ctr"/>
                </a:tc>
                <a:tc>
                  <a:txBody>
                    <a:bodyPr/>
                    <a:lstStyle/>
                    <a:p>
                      <a:pPr algn="ctr"/>
                      <a:r>
                        <a:rPr lang="en-IN" sz="1600" b="1" dirty="0">
                          <a:latin typeface="Söhne"/>
                        </a:rPr>
                        <a:t>Software Developer</a:t>
                      </a:r>
                    </a:p>
                    <a:p>
                      <a:pPr algn="ctr"/>
                      <a:r>
                        <a:rPr lang="en-IN" sz="400" b="1" dirty="0">
                          <a:latin typeface="Söhne"/>
                        </a:rPr>
                        <a:t> </a:t>
                      </a:r>
                    </a:p>
                    <a:p>
                      <a:pPr algn="ctr"/>
                      <a:r>
                        <a:rPr lang="en-IN" sz="1400" b="1" dirty="0">
                          <a:latin typeface="Söhne"/>
                        </a:rPr>
                        <a:t>(IoT Integration)</a:t>
                      </a:r>
                    </a:p>
                  </a:txBody>
                  <a:tcPr marT="45709" marB="45709" anchor="ctr"/>
                </a:tc>
                <a:tc>
                  <a:txBody>
                    <a:bodyPr/>
                    <a:lstStyle/>
                    <a:p>
                      <a:pPr marL="171450" indent="-171450">
                        <a:buFont typeface="Arial" panose="020B0604020202020204" pitchFamily="34" charset="0"/>
                        <a:buChar char="•"/>
                      </a:pPr>
                      <a:r>
                        <a:rPr lang="en-US" sz="1200" dirty="0"/>
                        <a:t>Implement and manage the integration of the IoT module within the Pothole Detection System, ensuring compatibility with the chosen IoT architecture.</a:t>
                      </a:r>
                    </a:p>
                    <a:p>
                      <a:pPr marL="171450" indent="-171450">
                        <a:buFont typeface="Arial" panose="020B0604020202020204" pitchFamily="34" charset="0"/>
                        <a:buChar char="•"/>
                      </a:pPr>
                      <a:r>
                        <a:rPr lang="en-US" sz="1200" dirty="0"/>
                        <a:t>Oversee seamless hardware and software integration on the drone platform.</a:t>
                      </a:r>
                    </a:p>
                    <a:p>
                      <a:pPr marL="171450" indent="-171450">
                        <a:buFont typeface="Arial" panose="020B0604020202020204" pitchFamily="34" charset="0"/>
                        <a:buChar char="•"/>
                      </a:pPr>
                      <a:r>
                        <a:rPr lang="en-US" sz="1200" dirty="0"/>
                        <a:t>Implement mechanisms for image capturing and storage, and collaborate with the AI Model Developer to support real-time image processing.</a:t>
                      </a:r>
                    </a:p>
                  </a:txBody>
                  <a:tcPr marT="45709" marB="45709" anchor="ctr"/>
                </a:tc>
                <a:extLst>
                  <a:ext uri="{0D108BD9-81ED-4DB2-BD59-A6C34878D82A}">
                    <a16:rowId xmlns:a16="http://schemas.microsoft.com/office/drawing/2014/main" val="10003"/>
                  </a:ext>
                </a:extLst>
              </a:tr>
            </a:tbl>
          </a:graphicData>
        </a:graphic>
      </p:graphicFrame>
      <p:pic>
        <p:nvPicPr>
          <p:cNvPr id="6" name="Picture 5">
            <a:extLst>
              <a:ext uri="{FF2B5EF4-FFF2-40B4-BE49-F238E27FC236}">
                <a16:creationId xmlns:a16="http://schemas.microsoft.com/office/drawing/2014/main" id="{1A910F23-3B8A-8DEC-6F3C-143F69992A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2" name="Rectangle 1">
            <a:extLst>
              <a:ext uri="{FF2B5EF4-FFF2-40B4-BE49-F238E27FC236}">
                <a16:creationId xmlns:a16="http://schemas.microsoft.com/office/drawing/2014/main" id="{F96691EF-CAA6-1AA7-90A4-E3C90D3CF3DB}"/>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7">
            <a:extLst>
              <a:ext uri="{FF2B5EF4-FFF2-40B4-BE49-F238E27FC236}">
                <a16:creationId xmlns:a16="http://schemas.microsoft.com/office/drawing/2014/main" id="{ECC4628F-772E-23A8-0FC6-78D4DC55949D}"/>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675636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4A36D-954B-D2BE-B197-B1038E108B1F}"/>
            </a:ext>
          </a:extLst>
        </p:cNvPr>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2CBE40E6-D86E-5EFC-DDB0-0602D0A3AD18}"/>
              </a:ext>
            </a:extLst>
          </p:cNvPr>
          <p:cNvGraphicFramePr>
            <a:graphicFrameLocks noGrp="1"/>
          </p:cNvGraphicFramePr>
          <p:nvPr>
            <p:extLst>
              <p:ext uri="{D42A27DB-BD31-4B8C-83A1-F6EECF244321}">
                <p14:modId xmlns:p14="http://schemas.microsoft.com/office/powerpoint/2010/main" val="742561468"/>
              </p:ext>
            </p:extLst>
          </p:nvPr>
        </p:nvGraphicFramePr>
        <p:xfrm>
          <a:off x="638802" y="1273794"/>
          <a:ext cx="10914390" cy="5228980"/>
        </p:xfrm>
        <a:graphic>
          <a:graphicData uri="http://schemas.openxmlformats.org/drawingml/2006/table">
            <a:tbl>
              <a:tblPr/>
              <a:tblGrid>
                <a:gridCol w="2128466">
                  <a:extLst>
                    <a:ext uri="{9D8B030D-6E8A-4147-A177-3AD203B41FA5}">
                      <a16:colId xmlns:a16="http://schemas.microsoft.com/office/drawing/2014/main" val="1904726532"/>
                    </a:ext>
                  </a:extLst>
                </a:gridCol>
                <a:gridCol w="896196">
                  <a:extLst>
                    <a:ext uri="{9D8B030D-6E8A-4147-A177-3AD203B41FA5}">
                      <a16:colId xmlns:a16="http://schemas.microsoft.com/office/drawing/2014/main" val="401697247"/>
                    </a:ext>
                  </a:extLst>
                </a:gridCol>
                <a:gridCol w="928204">
                  <a:extLst>
                    <a:ext uri="{9D8B030D-6E8A-4147-A177-3AD203B41FA5}">
                      <a16:colId xmlns:a16="http://schemas.microsoft.com/office/drawing/2014/main" val="607079916"/>
                    </a:ext>
                  </a:extLst>
                </a:gridCol>
                <a:gridCol w="848186">
                  <a:extLst>
                    <a:ext uri="{9D8B030D-6E8A-4147-A177-3AD203B41FA5}">
                      <a16:colId xmlns:a16="http://schemas.microsoft.com/office/drawing/2014/main" val="39589761"/>
                    </a:ext>
                  </a:extLst>
                </a:gridCol>
                <a:gridCol w="768168">
                  <a:extLst>
                    <a:ext uri="{9D8B030D-6E8A-4147-A177-3AD203B41FA5}">
                      <a16:colId xmlns:a16="http://schemas.microsoft.com/office/drawing/2014/main" val="3561232899"/>
                    </a:ext>
                  </a:extLst>
                </a:gridCol>
                <a:gridCol w="768168">
                  <a:extLst>
                    <a:ext uri="{9D8B030D-6E8A-4147-A177-3AD203B41FA5}">
                      <a16:colId xmlns:a16="http://schemas.microsoft.com/office/drawing/2014/main" val="1359286794"/>
                    </a:ext>
                  </a:extLst>
                </a:gridCol>
                <a:gridCol w="768168">
                  <a:extLst>
                    <a:ext uri="{9D8B030D-6E8A-4147-A177-3AD203B41FA5}">
                      <a16:colId xmlns:a16="http://schemas.microsoft.com/office/drawing/2014/main" val="1875026616"/>
                    </a:ext>
                  </a:extLst>
                </a:gridCol>
                <a:gridCol w="768168">
                  <a:extLst>
                    <a:ext uri="{9D8B030D-6E8A-4147-A177-3AD203B41FA5}">
                      <a16:colId xmlns:a16="http://schemas.microsoft.com/office/drawing/2014/main" val="3766090603"/>
                    </a:ext>
                  </a:extLst>
                </a:gridCol>
                <a:gridCol w="832182">
                  <a:extLst>
                    <a:ext uri="{9D8B030D-6E8A-4147-A177-3AD203B41FA5}">
                      <a16:colId xmlns:a16="http://schemas.microsoft.com/office/drawing/2014/main" val="486289770"/>
                    </a:ext>
                  </a:extLst>
                </a:gridCol>
                <a:gridCol w="1136249">
                  <a:extLst>
                    <a:ext uri="{9D8B030D-6E8A-4147-A177-3AD203B41FA5}">
                      <a16:colId xmlns:a16="http://schemas.microsoft.com/office/drawing/2014/main" val="2983387389"/>
                    </a:ext>
                  </a:extLst>
                </a:gridCol>
                <a:gridCol w="1072235">
                  <a:extLst>
                    <a:ext uri="{9D8B030D-6E8A-4147-A177-3AD203B41FA5}">
                      <a16:colId xmlns:a16="http://schemas.microsoft.com/office/drawing/2014/main" val="3128376923"/>
                    </a:ext>
                  </a:extLst>
                </a:gridCol>
              </a:tblGrid>
              <a:tr h="465739">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FFFFFF"/>
                          </a:solidFill>
                          <a:effectLst/>
                          <a:latin typeface="Calibri" panose="020F0502020204030204" pitchFamily="34" charset="0"/>
                        </a:rPr>
                        <a:t>January</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February</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March</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April</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May</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June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July</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August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September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tc>
                  <a:txBody>
                    <a:bodyPr/>
                    <a:lstStyle/>
                    <a:p>
                      <a:pPr algn="ctr" fontAlgn="ctr"/>
                      <a:r>
                        <a:rPr lang="en-US" sz="1200" b="0" i="0" u="none" strike="noStrike">
                          <a:solidFill>
                            <a:srgbClr val="FFFFFF"/>
                          </a:solidFill>
                          <a:effectLst/>
                          <a:latin typeface="Calibri" panose="020F0502020204030204" pitchFamily="34" charset="0"/>
                        </a:rPr>
                        <a:t>November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112CC"/>
                    </a:solidFill>
                  </a:tcPr>
                </a:tc>
                <a:extLst>
                  <a:ext uri="{0D108BD9-81ED-4DB2-BD59-A6C34878D82A}">
                    <a16:rowId xmlns:a16="http://schemas.microsoft.com/office/drawing/2014/main" val="18174848"/>
                  </a:ext>
                </a:extLst>
              </a:tr>
              <a:tr h="529249">
                <a:tc>
                  <a:txBody>
                    <a:bodyPr/>
                    <a:lstStyle/>
                    <a:p>
                      <a:pPr algn="ctr" fontAlgn="ctr"/>
                      <a:r>
                        <a:rPr lang="en-US" sz="1100" b="0" i="0" u="none" strike="noStrike">
                          <a:solidFill>
                            <a:srgbClr val="000000"/>
                          </a:solidFill>
                          <a:effectLst/>
                          <a:latin typeface="Calibri" panose="020F0502020204030204" pitchFamily="34" charset="0"/>
                        </a:rPr>
                        <a:t>Research &amp; Project Planning</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6642697"/>
                  </a:ext>
                </a:extLst>
              </a:tr>
              <a:tr h="529249">
                <a:tc>
                  <a:txBody>
                    <a:bodyPr/>
                    <a:lstStyle/>
                    <a:p>
                      <a:pPr algn="ctr" fontAlgn="ctr"/>
                      <a:r>
                        <a:rPr lang="en-US" sz="1100" b="0" i="0" u="none" strike="noStrike">
                          <a:solidFill>
                            <a:srgbClr val="000000"/>
                          </a:solidFill>
                          <a:effectLst/>
                          <a:latin typeface="Calibri" panose="020F0502020204030204" pitchFamily="34" charset="0"/>
                        </a:rPr>
                        <a:t>Role Assignment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5F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60436006"/>
                  </a:ext>
                </a:extLst>
              </a:tr>
              <a:tr h="529249">
                <a:tc>
                  <a:txBody>
                    <a:bodyPr/>
                    <a:lstStyle/>
                    <a:p>
                      <a:pPr algn="ctr" fontAlgn="ctr"/>
                      <a:r>
                        <a:rPr lang="en-US" sz="1100" b="0" i="0" u="none" strike="noStrike">
                          <a:solidFill>
                            <a:srgbClr val="000000"/>
                          </a:solidFill>
                          <a:effectLst/>
                          <a:latin typeface="Calibri" panose="020F0502020204030204" pitchFamily="34" charset="0"/>
                        </a:rPr>
                        <a:t>Design &amp; Prototyping</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7470580"/>
                  </a:ext>
                </a:extLst>
              </a:tr>
              <a:tr h="529249">
                <a:tc>
                  <a:txBody>
                    <a:bodyPr/>
                    <a:lstStyle/>
                    <a:p>
                      <a:pPr algn="ctr" fontAlgn="ctr"/>
                      <a:r>
                        <a:rPr lang="en-US" sz="1100" b="0" i="0" u="none" strike="noStrike">
                          <a:solidFill>
                            <a:srgbClr val="000000"/>
                          </a:solidFill>
                          <a:effectLst/>
                          <a:latin typeface="Calibri" panose="020F0502020204030204" pitchFamily="34" charset="0"/>
                        </a:rPr>
                        <a:t>Documentation</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2BED"/>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2BED"/>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99504218"/>
                  </a:ext>
                </a:extLst>
              </a:tr>
              <a:tr h="529249">
                <a:tc>
                  <a:txBody>
                    <a:bodyPr/>
                    <a:lstStyle/>
                    <a:p>
                      <a:pPr algn="ctr" fontAlgn="ctr"/>
                      <a:r>
                        <a:rPr lang="en-US" sz="1100" b="0" i="0" u="none" strike="noStrike">
                          <a:solidFill>
                            <a:srgbClr val="000000"/>
                          </a:solidFill>
                          <a:effectLst/>
                          <a:latin typeface="Calibri" panose="020F0502020204030204" pitchFamily="34" charset="0"/>
                        </a:rPr>
                        <a:t>Model Development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33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33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33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79463520"/>
                  </a:ext>
                </a:extLst>
              </a:tr>
              <a:tr h="529249">
                <a:tc>
                  <a:txBody>
                    <a:bodyPr/>
                    <a:lstStyle/>
                    <a:p>
                      <a:pPr algn="ctr" fontAlgn="ctr"/>
                      <a:r>
                        <a:rPr lang="en-US" sz="1100" b="0" i="0" u="none" strike="noStrike">
                          <a:solidFill>
                            <a:srgbClr val="000000"/>
                          </a:solidFill>
                          <a:effectLst/>
                          <a:latin typeface="Calibri" panose="020F0502020204030204" pitchFamily="34" charset="0"/>
                        </a:rPr>
                        <a:t>Hardware Setup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408967"/>
                  </a:ext>
                </a:extLst>
              </a:tr>
              <a:tr h="529249">
                <a:tc>
                  <a:txBody>
                    <a:bodyPr/>
                    <a:lstStyle/>
                    <a:p>
                      <a:pPr algn="ctr" fontAlgn="ctr"/>
                      <a:r>
                        <a:rPr lang="en-US" sz="1100" b="0" i="0" u="none" strike="noStrike">
                          <a:solidFill>
                            <a:srgbClr val="000000"/>
                          </a:solidFill>
                          <a:effectLst/>
                          <a:latin typeface="Calibri" panose="020F0502020204030204" pitchFamily="34" charset="0"/>
                        </a:rPr>
                        <a:t>Software Implementation</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900CC"/>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900CC"/>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900CC"/>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04933561"/>
                  </a:ext>
                </a:extLst>
              </a:tr>
              <a:tr h="529249">
                <a:tc>
                  <a:txBody>
                    <a:bodyPr/>
                    <a:lstStyle/>
                    <a:p>
                      <a:pPr algn="ctr" fontAlgn="ctr"/>
                      <a:r>
                        <a:rPr lang="en-US" sz="1100" b="0" i="0" u="none" strike="noStrike" dirty="0">
                          <a:solidFill>
                            <a:srgbClr val="000000"/>
                          </a:solidFill>
                          <a:effectLst/>
                          <a:latin typeface="Calibri" panose="020F0502020204030204" pitchFamily="34" charset="0"/>
                        </a:rPr>
                        <a:t>Testing &amp;                                      Quality Assurance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5F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5F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7244949"/>
                  </a:ext>
                </a:extLst>
              </a:tr>
              <a:tr h="529249">
                <a:tc>
                  <a:txBody>
                    <a:bodyPr/>
                    <a:lstStyle/>
                    <a:p>
                      <a:pPr algn="ctr" fontAlgn="ctr"/>
                      <a:r>
                        <a:rPr lang="en-US" sz="1100" b="0" i="0" u="none" strike="noStrike">
                          <a:solidFill>
                            <a:srgbClr val="000000"/>
                          </a:solidFill>
                          <a:effectLst/>
                          <a:latin typeface="Calibri" panose="020F0502020204030204" pitchFamily="34" charset="0"/>
                        </a:rPr>
                        <a:t>Deployment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US" sz="1200" b="0" i="0" u="none" strike="noStrike" dirty="0">
                          <a:solidFill>
                            <a:srgbClr val="000000"/>
                          </a:solidFill>
                          <a:effectLst/>
                          <a:latin typeface="Calibri" panose="020F0502020204030204" pitchFamily="34" charset="0"/>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8D303"/>
                    </a:solidFill>
                  </a:tcPr>
                </a:tc>
                <a:extLst>
                  <a:ext uri="{0D108BD9-81ED-4DB2-BD59-A6C34878D82A}">
                    <a16:rowId xmlns:a16="http://schemas.microsoft.com/office/drawing/2014/main" val="362435823"/>
                  </a:ext>
                </a:extLst>
              </a:tr>
            </a:tbl>
          </a:graphicData>
        </a:graphic>
      </p:graphicFrame>
      <p:sp>
        <p:nvSpPr>
          <p:cNvPr id="19" name="Title 1">
            <a:extLst>
              <a:ext uri="{FF2B5EF4-FFF2-40B4-BE49-F238E27FC236}">
                <a16:creationId xmlns:a16="http://schemas.microsoft.com/office/drawing/2014/main" id="{6B7AF25F-0151-CC80-D266-C46BD7A0241C}"/>
              </a:ext>
            </a:extLst>
          </p:cNvPr>
          <p:cNvSpPr txBox="1">
            <a:spLocks/>
          </p:cNvSpPr>
          <p:nvPr/>
        </p:nvSpPr>
        <p:spPr>
          <a:xfrm>
            <a:off x="506413" y="565824"/>
            <a:ext cx="6402387"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kern="1200" dirty="0">
                <a:solidFill>
                  <a:srgbClr val="000000"/>
                </a:solidFill>
                <a:effectLst/>
                <a:latin typeface="Assassin$" panose="02000000000000000000" pitchFamily="2" charset="0"/>
                <a:ea typeface="+mn-ea"/>
                <a:cs typeface="+mn-cs"/>
              </a:rPr>
              <a:t>Time Line Chart</a:t>
            </a:r>
            <a:r>
              <a:rPr lang="en-IN" kern="1200" dirty="0">
                <a:solidFill>
                  <a:srgbClr val="000000"/>
                </a:solidFill>
                <a:effectLst/>
                <a:latin typeface="+mn-lt"/>
                <a:ea typeface="+mn-ea"/>
                <a:cs typeface="+mn-cs"/>
              </a:rPr>
              <a:t>  -  </a:t>
            </a:r>
            <a:r>
              <a:rPr lang="en-IN" kern="1200" dirty="0">
                <a:solidFill>
                  <a:srgbClr val="000000"/>
                </a:solidFill>
                <a:effectLst/>
                <a:latin typeface="Assassin$" panose="02000000000000000000" pitchFamily="2" charset="0"/>
                <a:ea typeface="+mn-ea"/>
                <a:cs typeface="+mn-cs"/>
              </a:rPr>
              <a:t>Schedule</a:t>
            </a:r>
          </a:p>
        </p:txBody>
      </p:sp>
      <p:pic>
        <p:nvPicPr>
          <p:cNvPr id="12" name="Picture 11">
            <a:extLst>
              <a:ext uri="{FF2B5EF4-FFF2-40B4-BE49-F238E27FC236}">
                <a16:creationId xmlns:a16="http://schemas.microsoft.com/office/drawing/2014/main" id="{CCB886C0-0BB3-2641-F162-7CEE3825B2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2" name="Rectangle 1">
            <a:extLst>
              <a:ext uri="{FF2B5EF4-FFF2-40B4-BE49-F238E27FC236}">
                <a16:creationId xmlns:a16="http://schemas.microsoft.com/office/drawing/2014/main" id="{F8E10AA5-EC11-DE94-E41A-9A7DDA541230}"/>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6B8999DE-9DF4-CC91-747B-4F2E815A4D0D}"/>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36187185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8E046C-DEED-1E6D-AE94-A586023AD345}"/>
            </a:ext>
          </a:extLst>
        </p:cNvPr>
        <p:cNvGrpSpPr/>
        <p:nvPr/>
      </p:nvGrpSpPr>
      <p:grpSpPr>
        <a:xfrm>
          <a:off x="0" y="0"/>
          <a:ext cx="0" cy="0"/>
          <a:chOff x="0" y="0"/>
          <a:chExt cx="0" cy="0"/>
        </a:xfrm>
      </p:grpSpPr>
      <p:sp>
        <p:nvSpPr>
          <p:cNvPr id="3" name="Title 1">
            <a:extLst>
              <a:ext uri="{FF2B5EF4-FFF2-40B4-BE49-F238E27FC236}">
                <a16:creationId xmlns:a16="http://schemas.microsoft.com/office/drawing/2014/main" id="{52892F6B-C87D-E501-B0A3-2926981B35AF}"/>
              </a:ext>
            </a:extLst>
          </p:cNvPr>
          <p:cNvSpPr txBox="1">
            <a:spLocks/>
          </p:cNvSpPr>
          <p:nvPr/>
        </p:nvSpPr>
        <p:spPr>
          <a:xfrm>
            <a:off x="506413" y="484544"/>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UML Diagrams</a:t>
            </a:r>
            <a:endParaRPr lang="en-US" sz="8000" dirty="0">
              <a:effectLst/>
            </a:endParaRPr>
          </a:p>
        </p:txBody>
      </p:sp>
      <p:sp>
        <p:nvSpPr>
          <p:cNvPr id="14" name="TextBox 13">
            <a:extLst>
              <a:ext uri="{FF2B5EF4-FFF2-40B4-BE49-F238E27FC236}">
                <a16:creationId xmlns:a16="http://schemas.microsoft.com/office/drawing/2014/main" id="{DF84CA26-A73C-F0BF-36ED-943E251B6882}"/>
              </a:ext>
            </a:extLst>
          </p:cNvPr>
          <p:cNvSpPr txBox="1"/>
          <p:nvPr/>
        </p:nvSpPr>
        <p:spPr>
          <a:xfrm>
            <a:off x="506413" y="1202800"/>
            <a:ext cx="10859926" cy="5370701"/>
          </a:xfrm>
          <a:prstGeom prst="rect">
            <a:avLst/>
          </a:prstGeom>
          <a:noFill/>
        </p:spPr>
        <p:txBody>
          <a:bodyPr wrap="square" rtlCol="0">
            <a:spAutoFit/>
          </a:bodyPr>
          <a:lstStyle/>
          <a:p>
            <a:pPr algn="l">
              <a:spcAft>
                <a:spcPts val="600"/>
              </a:spcAft>
            </a:pPr>
            <a:r>
              <a:rPr lang="en-US" b="1" i="1" dirty="0">
                <a:effectLst/>
                <a:latin typeface="Söhne"/>
              </a:rPr>
              <a:t>Unified Modeling Language (UML) </a:t>
            </a:r>
            <a:r>
              <a:rPr lang="en-US" b="0" i="1" dirty="0">
                <a:effectLst/>
                <a:latin typeface="Söhne"/>
              </a:rPr>
              <a:t>is a standardized modeling language in software engineering, facilitating visual representations of a system's design and behavior. The following diagrams are commonly used:</a:t>
            </a:r>
          </a:p>
          <a:p>
            <a:pPr algn="l">
              <a:spcAft>
                <a:spcPts val="600"/>
              </a:spcAft>
            </a:pPr>
            <a:endParaRPr lang="en-US" sz="800" b="0" i="1" dirty="0">
              <a:effectLst/>
              <a:latin typeface="Söhne"/>
            </a:endParaRPr>
          </a:p>
          <a:p>
            <a:pPr algn="l">
              <a:spcAft>
                <a:spcPts val="600"/>
              </a:spcAft>
              <a:buFont typeface="+mj-lt"/>
              <a:buAutoNum type="arabicPeriod"/>
            </a:pPr>
            <a:r>
              <a:rPr lang="en-US" b="1" i="1" dirty="0">
                <a:effectLst/>
                <a:latin typeface="Söhne"/>
              </a:rPr>
              <a:t> Class Diagram:</a:t>
            </a:r>
            <a:endParaRPr lang="en-US" b="0" i="1" dirty="0">
              <a:effectLst/>
              <a:latin typeface="Söhne"/>
            </a:endParaRPr>
          </a:p>
          <a:p>
            <a:pPr marL="742950" lvl="1" indent="-285750" algn="l">
              <a:spcAft>
                <a:spcPts val="600"/>
              </a:spcAft>
              <a:buFont typeface="Arial" panose="020B0604020202020204" pitchFamily="34" charset="0"/>
              <a:buChar char="•"/>
            </a:pPr>
            <a:r>
              <a:rPr lang="en-US" b="0" i="1" dirty="0">
                <a:effectLst/>
                <a:latin typeface="Söhne"/>
              </a:rPr>
              <a:t>Illustrates the static structure of a system, showing classes, attributes, methods, and relationships.</a:t>
            </a:r>
          </a:p>
          <a:p>
            <a:pPr algn="l">
              <a:spcAft>
                <a:spcPts val="600"/>
              </a:spcAft>
              <a:buFont typeface="+mj-lt"/>
              <a:buAutoNum type="arabicPeriod"/>
            </a:pPr>
            <a:r>
              <a:rPr lang="en-US" b="1" i="1" dirty="0">
                <a:effectLst/>
                <a:latin typeface="Söhne"/>
              </a:rPr>
              <a:t> Use Case Diagram:</a:t>
            </a:r>
            <a:endParaRPr lang="en-US" b="0" i="1" dirty="0">
              <a:effectLst/>
              <a:latin typeface="Söhne"/>
            </a:endParaRPr>
          </a:p>
          <a:p>
            <a:pPr marL="742950" lvl="1" indent="-285750" algn="l">
              <a:spcAft>
                <a:spcPts val="600"/>
              </a:spcAft>
              <a:buFont typeface="Arial" panose="020B0604020202020204" pitchFamily="34" charset="0"/>
              <a:buChar char="•"/>
            </a:pPr>
            <a:r>
              <a:rPr lang="en-US" b="0" i="1" dirty="0">
                <a:effectLst/>
                <a:latin typeface="Söhne"/>
              </a:rPr>
              <a:t>Visualizes system functionality from the end user's perspective, highlighting use cases and actors.</a:t>
            </a:r>
          </a:p>
          <a:p>
            <a:pPr algn="l">
              <a:spcAft>
                <a:spcPts val="600"/>
              </a:spcAft>
              <a:buFont typeface="+mj-lt"/>
              <a:buAutoNum type="arabicPeriod"/>
            </a:pPr>
            <a:r>
              <a:rPr lang="en-US" b="1" i="1" dirty="0">
                <a:effectLst/>
                <a:latin typeface="Söhne"/>
              </a:rPr>
              <a:t> Sequence Diagram:</a:t>
            </a:r>
            <a:endParaRPr lang="en-US" b="0" i="1" dirty="0">
              <a:effectLst/>
              <a:latin typeface="Söhne"/>
            </a:endParaRPr>
          </a:p>
          <a:p>
            <a:pPr marL="742950" lvl="1" indent="-285750" algn="l">
              <a:spcAft>
                <a:spcPts val="600"/>
              </a:spcAft>
              <a:buFont typeface="Arial" panose="020B0604020202020204" pitchFamily="34" charset="0"/>
              <a:buChar char="•"/>
            </a:pPr>
            <a:r>
              <a:rPr lang="en-US" b="0" i="1" dirty="0">
                <a:effectLst/>
                <a:latin typeface="Söhne"/>
              </a:rPr>
              <a:t>Shows interactions between objects over time, portraying message flow during a specific scenario.</a:t>
            </a:r>
          </a:p>
          <a:p>
            <a:pPr algn="l">
              <a:spcAft>
                <a:spcPts val="600"/>
              </a:spcAft>
              <a:buFont typeface="+mj-lt"/>
              <a:buAutoNum type="arabicPeriod"/>
            </a:pPr>
            <a:r>
              <a:rPr lang="en-US" b="1" i="1" dirty="0">
                <a:effectLst/>
                <a:latin typeface="Söhne"/>
              </a:rPr>
              <a:t> Activity Diagram:</a:t>
            </a:r>
            <a:endParaRPr lang="en-US" b="0" i="1" dirty="0">
              <a:effectLst/>
              <a:latin typeface="Söhne"/>
            </a:endParaRPr>
          </a:p>
          <a:p>
            <a:pPr marL="742950" lvl="1" indent="-285750" algn="l">
              <a:spcAft>
                <a:spcPts val="600"/>
              </a:spcAft>
              <a:buFont typeface="Arial" panose="020B0604020202020204" pitchFamily="34" charset="0"/>
              <a:buChar char="•"/>
            </a:pPr>
            <a:r>
              <a:rPr lang="en-US" b="0" i="1" dirty="0">
                <a:effectLst/>
                <a:latin typeface="Söhne"/>
              </a:rPr>
              <a:t>Represents the flow of activities within a system, depicting actions, decisions, and concurrent activities.</a:t>
            </a:r>
          </a:p>
          <a:p>
            <a:pPr algn="l">
              <a:spcAft>
                <a:spcPts val="600"/>
              </a:spcAft>
              <a:buFont typeface="+mj-lt"/>
              <a:buAutoNum type="arabicPeriod"/>
            </a:pPr>
            <a:r>
              <a:rPr lang="en-US" b="1" i="1" dirty="0">
                <a:effectLst/>
                <a:latin typeface="Söhne"/>
              </a:rPr>
              <a:t> Deployment Diagram:</a:t>
            </a:r>
            <a:endParaRPr lang="en-US" b="0" i="1" dirty="0">
              <a:effectLst/>
              <a:latin typeface="Söhne"/>
            </a:endParaRPr>
          </a:p>
          <a:p>
            <a:pPr marL="742950" lvl="1" indent="-285750" algn="l">
              <a:spcAft>
                <a:spcPts val="600"/>
              </a:spcAft>
              <a:buFont typeface="Arial" panose="020B0604020202020204" pitchFamily="34" charset="0"/>
              <a:buChar char="•"/>
            </a:pPr>
            <a:r>
              <a:rPr lang="en-US" b="0" i="1" dirty="0">
                <a:effectLst/>
                <a:latin typeface="Söhne"/>
              </a:rPr>
              <a:t>Illustrates the physical deployment of software components and hardware nodes in a distributed system.</a:t>
            </a:r>
          </a:p>
          <a:p>
            <a:pPr lvl="1" algn="l">
              <a:spcAft>
                <a:spcPts val="600"/>
              </a:spcAft>
            </a:pPr>
            <a:endParaRPr lang="en-US" sz="800" b="0" i="1" dirty="0">
              <a:effectLst/>
              <a:latin typeface="Söhne"/>
            </a:endParaRPr>
          </a:p>
          <a:p>
            <a:pPr algn="l">
              <a:spcAft>
                <a:spcPts val="600"/>
              </a:spcAft>
            </a:pPr>
            <a:r>
              <a:rPr lang="en-US" b="0" i="1" dirty="0">
                <a:effectLst/>
                <a:latin typeface="Söhne"/>
              </a:rPr>
              <a:t>UML diagrams serve as powerful communication tools, aiding in design, documentation, and collaboration throughout the software development process.</a:t>
            </a:r>
          </a:p>
        </p:txBody>
      </p:sp>
      <p:pic>
        <p:nvPicPr>
          <p:cNvPr id="5" name="Picture 4">
            <a:extLst>
              <a:ext uri="{FF2B5EF4-FFF2-40B4-BE49-F238E27FC236}">
                <a16:creationId xmlns:a16="http://schemas.microsoft.com/office/drawing/2014/main" id="{22F4BFD6-29B0-CDE5-9981-935AB1E3F5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2" name="Rectangle 1">
            <a:extLst>
              <a:ext uri="{FF2B5EF4-FFF2-40B4-BE49-F238E27FC236}">
                <a16:creationId xmlns:a16="http://schemas.microsoft.com/office/drawing/2014/main" id="{AF36B8EC-B160-35C8-A811-1C7B41698D3D}"/>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5CBE0D53-4DFA-5906-B965-AE2868657FCC}"/>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34709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8233203-D4DD-264D-55AF-C6A4EB37E3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5" name="Title 1">
            <a:extLst>
              <a:ext uri="{FF2B5EF4-FFF2-40B4-BE49-F238E27FC236}">
                <a16:creationId xmlns:a16="http://schemas.microsoft.com/office/drawing/2014/main" id="{86EEF06E-94C8-FFAF-49C8-2AF849113D12}"/>
              </a:ext>
            </a:extLst>
          </p:cNvPr>
          <p:cNvSpPr txBox="1">
            <a:spLocks/>
          </p:cNvSpPr>
          <p:nvPr/>
        </p:nvSpPr>
        <p:spPr>
          <a:xfrm>
            <a:off x="571500" y="185773"/>
            <a:ext cx="10258686" cy="702244"/>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dirty="0">
                <a:latin typeface="Assassin$" panose="02000000000000000000" pitchFamily="2" charset="0"/>
                <a:cs typeface="Shrikhand" panose="02000000000000000000" pitchFamily="2" charset="0"/>
              </a:rPr>
              <a:t>Content</a:t>
            </a:r>
            <a:endParaRPr lang="en-IN" altLang="en-US" dirty="0">
              <a:latin typeface="Assassin$" panose="02000000000000000000" pitchFamily="2" charset="0"/>
              <a:cs typeface="Shrikhand" panose="02000000000000000000" pitchFamily="2" charset="0"/>
            </a:endParaRPr>
          </a:p>
        </p:txBody>
      </p:sp>
      <p:sp>
        <p:nvSpPr>
          <p:cNvPr id="6" name="Content Placeholder 2">
            <a:extLst>
              <a:ext uri="{FF2B5EF4-FFF2-40B4-BE49-F238E27FC236}">
                <a16:creationId xmlns:a16="http://schemas.microsoft.com/office/drawing/2014/main" id="{91D78758-0213-E2AD-A147-BE5AAA5BCB23}"/>
              </a:ext>
            </a:extLst>
          </p:cNvPr>
          <p:cNvSpPr txBox="1">
            <a:spLocks/>
          </p:cNvSpPr>
          <p:nvPr/>
        </p:nvSpPr>
        <p:spPr>
          <a:xfrm>
            <a:off x="571500" y="847377"/>
            <a:ext cx="10601324" cy="5784210"/>
          </a:xfrm>
          <a:prstGeom prst="rect">
            <a:avLst/>
          </a:prstGeom>
        </p:spPr>
        <p:txBody>
          <a:bodyPr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sz="2000" dirty="0">
                <a:latin typeface="Söhne"/>
              </a:rPr>
              <a:t>Introduction</a:t>
            </a:r>
          </a:p>
          <a:p>
            <a:pPr>
              <a:defRPr/>
            </a:pPr>
            <a:r>
              <a:rPr lang="en-US" sz="2000" dirty="0">
                <a:latin typeface="Söhne"/>
              </a:rPr>
              <a:t>Background Study</a:t>
            </a:r>
          </a:p>
          <a:p>
            <a:pPr>
              <a:spcAft>
                <a:spcPts val="600"/>
              </a:spcAft>
              <a:defRPr/>
            </a:pPr>
            <a:r>
              <a:rPr lang="en-US" sz="2000" dirty="0">
                <a:latin typeface="Söhne"/>
              </a:rPr>
              <a:t>Objectives of the Project	</a:t>
            </a:r>
          </a:p>
          <a:p>
            <a:pPr>
              <a:defRPr/>
            </a:pPr>
            <a:r>
              <a:rPr lang="en-US" sz="2000" dirty="0">
                <a:latin typeface="Söhne"/>
              </a:rPr>
              <a:t>Project Team : Roles and Responsibilities</a:t>
            </a:r>
          </a:p>
          <a:p>
            <a:pPr>
              <a:defRPr/>
            </a:pPr>
            <a:r>
              <a:rPr lang="en-US" sz="2000" dirty="0">
                <a:latin typeface="Söhne"/>
              </a:rPr>
              <a:t>Time Line Chart - Schedule</a:t>
            </a:r>
          </a:p>
          <a:p>
            <a:pPr>
              <a:defRPr/>
            </a:pPr>
            <a:r>
              <a:rPr lang="en-US" sz="2000" dirty="0">
                <a:latin typeface="Söhne"/>
              </a:rPr>
              <a:t>UML Diagrams</a:t>
            </a:r>
          </a:p>
          <a:p>
            <a:pPr>
              <a:defRPr/>
            </a:pPr>
            <a:r>
              <a:rPr lang="en-US" sz="2000" dirty="0">
                <a:latin typeface="Söhne"/>
              </a:rPr>
              <a:t>Advantages of the System</a:t>
            </a:r>
          </a:p>
          <a:p>
            <a:pPr>
              <a:defRPr/>
            </a:pPr>
            <a:r>
              <a:rPr lang="en-US" sz="2000" dirty="0">
                <a:latin typeface="Söhne"/>
              </a:rPr>
              <a:t>Limitations of the System</a:t>
            </a:r>
          </a:p>
          <a:p>
            <a:pPr>
              <a:defRPr/>
            </a:pPr>
            <a:r>
              <a:rPr lang="en-US" sz="2000" dirty="0">
                <a:latin typeface="Söhne"/>
              </a:rPr>
              <a:t>Conclusion</a:t>
            </a:r>
          </a:p>
          <a:p>
            <a:pPr>
              <a:defRPr/>
            </a:pPr>
            <a:r>
              <a:rPr lang="en-US" sz="2000" dirty="0">
                <a:latin typeface="Söhne"/>
              </a:rPr>
              <a:t>Future Work</a:t>
            </a:r>
          </a:p>
          <a:p>
            <a:pPr>
              <a:defRPr/>
            </a:pPr>
            <a:r>
              <a:rPr lang="en-US" sz="2000" dirty="0">
                <a:latin typeface="Söhne"/>
              </a:rPr>
              <a:t>References</a:t>
            </a:r>
            <a:endParaRPr lang="en-IN" sz="2000" dirty="0">
              <a:latin typeface="Söhne"/>
            </a:endParaRPr>
          </a:p>
        </p:txBody>
      </p:sp>
      <p:sp>
        <p:nvSpPr>
          <p:cNvPr id="4" name="Rectangle 3">
            <a:extLst>
              <a:ext uri="{FF2B5EF4-FFF2-40B4-BE49-F238E27FC236}">
                <a16:creationId xmlns:a16="http://schemas.microsoft.com/office/drawing/2014/main" id="{A7065ADF-AF70-8FAA-A064-D59C7B1F4F25}"/>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85B48400-813D-FA39-7EBA-EECFD2615A76}"/>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3714922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ED445-4B57-96AD-314A-39D39C5ADB2F}"/>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8BCAC8B-B24F-88FE-87C8-6977275143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11" name="Title 1">
            <a:extLst>
              <a:ext uri="{FF2B5EF4-FFF2-40B4-BE49-F238E27FC236}">
                <a16:creationId xmlns:a16="http://schemas.microsoft.com/office/drawing/2014/main" id="{C8D09DC7-9E05-D837-37A0-94D6A43F7A3D}"/>
              </a:ext>
            </a:extLst>
          </p:cNvPr>
          <p:cNvSpPr txBox="1">
            <a:spLocks/>
          </p:cNvSpPr>
          <p:nvPr/>
        </p:nvSpPr>
        <p:spPr>
          <a:xfrm>
            <a:off x="456397" y="419449"/>
            <a:ext cx="2622363" cy="4524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2800" i="1" kern="1200" dirty="0">
                <a:solidFill>
                  <a:srgbClr val="000000"/>
                </a:solidFill>
                <a:effectLst/>
                <a:latin typeface="Söhne"/>
                <a:ea typeface="+mn-ea"/>
                <a:cs typeface="+mn-cs"/>
              </a:rPr>
              <a:t>Class Diagram:</a:t>
            </a:r>
            <a:endParaRPr lang="en-US" sz="2800" i="1" dirty="0">
              <a:effectLst/>
              <a:latin typeface="Söhne"/>
            </a:endParaRPr>
          </a:p>
        </p:txBody>
      </p:sp>
      <p:pic>
        <p:nvPicPr>
          <p:cNvPr id="13" name="Picture 12">
            <a:extLst>
              <a:ext uri="{FF2B5EF4-FFF2-40B4-BE49-F238E27FC236}">
                <a16:creationId xmlns:a16="http://schemas.microsoft.com/office/drawing/2014/main" id="{C891EBD1-A2A4-A605-7558-6A9B950C5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7918" y="983672"/>
            <a:ext cx="6416164" cy="5214474"/>
          </a:xfrm>
          <a:prstGeom prst="rect">
            <a:avLst/>
          </a:prstGeom>
        </p:spPr>
      </p:pic>
      <p:sp>
        <p:nvSpPr>
          <p:cNvPr id="3" name="Rectangle 2">
            <a:extLst>
              <a:ext uri="{FF2B5EF4-FFF2-40B4-BE49-F238E27FC236}">
                <a16:creationId xmlns:a16="http://schemas.microsoft.com/office/drawing/2014/main" id="{19141B5D-071B-C9DA-34AF-26F9F3A488CD}"/>
              </a:ext>
            </a:extLst>
          </p:cNvPr>
          <p:cNvSpPr/>
          <p:nvPr/>
        </p:nvSpPr>
        <p:spPr>
          <a:xfrm>
            <a:off x="0" y="6629400"/>
            <a:ext cx="12192000" cy="228600"/>
          </a:xfrm>
          <a:prstGeom prst="rect">
            <a:avLst/>
          </a:prstGeom>
          <a:blipFill>
            <a:blip r:embed="rId4">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59C33D5F-7AD1-B2E2-AC57-19629B1BC071}"/>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4249610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4AB34C-6DA7-1111-382E-13D7BC37F29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D0503899-460F-A902-FB32-8151DBE60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11" name="Title 1">
            <a:extLst>
              <a:ext uri="{FF2B5EF4-FFF2-40B4-BE49-F238E27FC236}">
                <a16:creationId xmlns:a16="http://schemas.microsoft.com/office/drawing/2014/main" id="{7A700A87-BE6B-94C5-1186-B11193C0340E}"/>
              </a:ext>
            </a:extLst>
          </p:cNvPr>
          <p:cNvSpPr txBox="1">
            <a:spLocks/>
          </p:cNvSpPr>
          <p:nvPr/>
        </p:nvSpPr>
        <p:spPr>
          <a:xfrm>
            <a:off x="456397" y="419449"/>
            <a:ext cx="3128305" cy="4524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2800" i="1" kern="1200" dirty="0">
                <a:solidFill>
                  <a:srgbClr val="000000"/>
                </a:solidFill>
                <a:effectLst/>
                <a:latin typeface="Söhne"/>
                <a:ea typeface="+mn-ea"/>
                <a:cs typeface="+mn-cs"/>
              </a:rPr>
              <a:t>Use Case Diagram:</a:t>
            </a:r>
            <a:endParaRPr lang="en-US" sz="2800" i="1" dirty="0">
              <a:effectLst/>
              <a:latin typeface="Söhne"/>
            </a:endParaRPr>
          </a:p>
        </p:txBody>
      </p:sp>
      <p:pic>
        <p:nvPicPr>
          <p:cNvPr id="13" name="Picture 12">
            <a:extLst>
              <a:ext uri="{FF2B5EF4-FFF2-40B4-BE49-F238E27FC236}">
                <a16:creationId xmlns:a16="http://schemas.microsoft.com/office/drawing/2014/main" id="{D6A4A081-2C6A-99A9-6B69-520409DCE6FE}"/>
              </a:ext>
            </a:extLst>
          </p:cNvPr>
          <p:cNvPicPr>
            <a:picLocks noChangeAspect="1"/>
          </p:cNvPicPr>
          <p:nvPr/>
        </p:nvPicPr>
        <p:blipFill rotWithShape="1">
          <a:blip r:embed="rId3">
            <a:extLst>
              <a:ext uri="{28A0092B-C50C-407E-A947-70E740481C1C}">
                <a14:useLocalDpi xmlns:a14="http://schemas.microsoft.com/office/drawing/2010/main" val="0"/>
              </a:ext>
            </a:extLst>
          </a:blip>
          <a:srcRect r="2488"/>
          <a:stretch/>
        </p:blipFill>
        <p:spPr>
          <a:xfrm>
            <a:off x="2796330" y="1060719"/>
            <a:ext cx="6599340" cy="5043602"/>
          </a:xfrm>
          <a:prstGeom prst="rect">
            <a:avLst/>
          </a:prstGeom>
        </p:spPr>
      </p:pic>
      <p:sp>
        <p:nvSpPr>
          <p:cNvPr id="3" name="Rectangle 2">
            <a:extLst>
              <a:ext uri="{FF2B5EF4-FFF2-40B4-BE49-F238E27FC236}">
                <a16:creationId xmlns:a16="http://schemas.microsoft.com/office/drawing/2014/main" id="{CC4AC951-B16E-5E1C-6EA4-96407168AEF8}"/>
              </a:ext>
            </a:extLst>
          </p:cNvPr>
          <p:cNvSpPr/>
          <p:nvPr/>
        </p:nvSpPr>
        <p:spPr>
          <a:xfrm>
            <a:off x="0" y="6629400"/>
            <a:ext cx="12192000" cy="228600"/>
          </a:xfrm>
          <a:prstGeom prst="rect">
            <a:avLst/>
          </a:prstGeom>
          <a:blipFill>
            <a:blip r:embed="rId4">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A7CBB8A7-D2B7-E5CA-FC13-C450B628392C}"/>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2212016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00661-FC38-4CDF-EB16-6E0843548AF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6026443-4198-EEEC-6C31-C3CFB1C42E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11" name="Title 1">
            <a:extLst>
              <a:ext uri="{FF2B5EF4-FFF2-40B4-BE49-F238E27FC236}">
                <a16:creationId xmlns:a16="http://schemas.microsoft.com/office/drawing/2014/main" id="{CF49AAC8-6F12-88B3-BD85-515360EB4D64}"/>
              </a:ext>
            </a:extLst>
          </p:cNvPr>
          <p:cNvSpPr txBox="1">
            <a:spLocks/>
          </p:cNvSpPr>
          <p:nvPr/>
        </p:nvSpPr>
        <p:spPr>
          <a:xfrm>
            <a:off x="456397" y="419449"/>
            <a:ext cx="3128305" cy="4524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2800" i="1" kern="1200" dirty="0">
                <a:solidFill>
                  <a:srgbClr val="000000"/>
                </a:solidFill>
                <a:effectLst/>
                <a:latin typeface="Söhne"/>
                <a:ea typeface="+mn-ea"/>
                <a:cs typeface="+mn-cs"/>
              </a:rPr>
              <a:t>Sequence Diagram:</a:t>
            </a:r>
            <a:endParaRPr lang="en-US" sz="2800" i="1" dirty="0">
              <a:effectLst/>
              <a:latin typeface="Söhne"/>
            </a:endParaRPr>
          </a:p>
        </p:txBody>
      </p:sp>
      <p:pic>
        <p:nvPicPr>
          <p:cNvPr id="4" name="Picture 3">
            <a:extLst>
              <a:ext uri="{FF2B5EF4-FFF2-40B4-BE49-F238E27FC236}">
                <a16:creationId xmlns:a16="http://schemas.microsoft.com/office/drawing/2014/main" id="{42F1C644-059A-6736-C0DF-A1A53A0191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6925" y="1052931"/>
            <a:ext cx="8638148" cy="5385620"/>
          </a:xfrm>
          <a:prstGeom prst="rect">
            <a:avLst/>
          </a:prstGeom>
        </p:spPr>
      </p:pic>
      <p:sp>
        <p:nvSpPr>
          <p:cNvPr id="3" name="Rectangle 2">
            <a:extLst>
              <a:ext uri="{FF2B5EF4-FFF2-40B4-BE49-F238E27FC236}">
                <a16:creationId xmlns:a16="http://schemas.microsoft.com/office/drawing/2014/main" id="{7C8BA1E3-F34C-EEF3-843B-627E231F1586}"/>
              </a:ext>
            </a:extLst>
          </p:cNvPr>
          <p:cNvSpPr/>
          <p:nvPr/>
        </p:nvSpPr>
        <p:spPr>
          <a:xfrm>
            <a:off x="0" y="6629400"/>
            <a:ext cx="12192000" cy="228600"/>
          </a:xfrm>
          <a:prstGeom prst="rect">
            <a:avLst/>
          </a:prstGeom>
          <a:blipFill>
            <a:blip r:embed="rId4">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7">
            <a:extLst>
              <a:ext uri="{FF2B5EF4-FFF2-40B4-BE49-F238E27FC236}">
                <a16:creationId xmlns:a16="http://schemas.microsoft.com/office/drawing/2014/main" id="{44BB4CC8-B3AD-893D-F742-2B776CAB1B71}"/>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3883323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7B428-B4AE-D40A-EC62-55A894F6685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2B36AB9-A6DF-ED1F-A8B1-3A4C9AB0D2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11" name="Title 1">
            <a:extLst>
              <a:ext uri="{FF2B5EF4-FFF2-40B4-BE49-F238E27FC236}">
                <a16:creationId xmlns:a16="http://schemas.microsoft.com/office/drawing/2014/main" id="{5E0DFAF5-FA1A-21CA-3CC5-6E896496278B}"/>
              </a:ext>
            </a:extLst>
          </p:cNvPr>
          <p:cNvSpPr txBox="1">
            <a:spLocks/>
          </p:cNvSpPr>
          <p:nvPr/>
        </p:nvSpPr>
        <p:spPr>
          <a:xfrm>
            <a:off x="456397" y="419449"/>
            <a:ext cx="3128305" cy="4524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2800" i="1" kern="1200" dirty="0">
                <a:solidFill>
                  <a:srgbClr val="000000"/>
                </a:solidFill>
                <a:effectLst/>
                <a:latin typeface="Söhne"/>
                <a:ea typeface="+mn-ea"/>
                <a:cs typeface="+mn-cs"/>
              </a:rPr>
              <a:t>Activity Diagram:</a:t>
            </a:r>
            <a:endParaRPr lang="en-US" sz="2800" i="1" dirty="0">
              <a:effectLst/>
              <a:latin typeface="Söhne"/>
            </a:endParaRPr>
          </a:p>
        </p:txBody>
      </p:sp>
      <p:pic>
        <p:nvPicPr>
          <p:cNvPr id="12" name="Picture 11">
            <a:extLst>
              <a:ext uri="{FF2B5EF4-FFF2-40B4-BE49-F238E27FC236}">
                <a16:creationId xmlns:a16="http://schemas.microsoft.com/office/drawing/2014/main" id="{A1C46437-90AE-A082-4AB3-FFBD19EDE87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23519" y="760071"/>
            <a:ext cx="11744960" cy="5874389"/>
          </a:xfrm>
          <a:prstGeom prst="rect">
            <a:avLst/>
          </a:prstGeom>
        </p:spPr>
      </p:pic>
      <p:sp>
        <p:nvSpPr>
          <p:cNvPr id="3" name="Rectangle 2">
            <a:extLst>
              <a:ext uri="{FF2B5EF4-FFF2-40B4-BE49-F238E27FC236}">
                <a16:creationId xmlns:a16="http://schemas.microsoft.com/office/drawing/2014/main" id="{FACF145C-192A-D6F7-F493-7272B381B871}"/>
              </a:ext>
            </a:extLst>
          </p:cNvPr>
          <p:cNvSpPr/>
          <p:nvPr/>
        </p:nvSpPr>
        <p:spPr>
          <a:xfrm>
            <a:off x="0" y="6629400"/>
            <a:ext cx="12192000" cy="228600"/>
          </a:xfrm>
          <a:prstGeom prst="rect">
            <a:avLst/>
          </a:prstGeom>
          <a:blipFill>
            <a:blip r:embed="rId4">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46ACBE1A-CD38-E5FB-ED5B-FF94C5D8964F}"/>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484805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A70014-2C7D-F0D9-635A-5A50D1B7F9ED}"/>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724F8A73-B33C-FCE0-3797-098FE38B4B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11" name="Title 1">
            <a:extLst>
              <a:ext uri="{FF2B5EF4-FFF2-40B4-BE49-F238E27FC236}">
                <a16:creationId xmlns:a16="http://schemas.microsoft.com/office/drawing/2014/main" id="{4322615D-EFB9-456E-D9AA-64B18986426A}"/>
              </a:ext>
            </a:extLst>
          </p:cNvPr>
          <p:cNvSpPr txBox="1">
            <a:spLocks/>
          </p:cNvSpPr>
          <p:nvPr/>
        </p:nvSpPr>
        <p:spPr>
          <a:xfrm>
            <a:off x="456397" y="419449"/>
            <a:ext cx="3524364" cy="4524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2800" i="1" kern="1200" dirty="0">
                <a:solidFill>
                  <a:srgbClr val="000000"/>
                </a:solidFill>
                <a:effectLst/>
                <a:latin typeface="Söhne"/>
                <a:ea typeface="+mn-ea"/>
                <a:cs typeface="+mn-cs"/>
              </a:rPr>
              <a:t>Deployment Diagram:</a:t>
            </a:r>
            <a:endParaRPr lang="en-US" sz="2800" i="1" dirty="0">
              <a:effectLst/>
              <a:latin typeface="Söhne"/>
            </a:endParaRPr>
          </a:p>
        </p:txBody>
      </p:sp>
      <p:pic>
        <p:nvPicPr>
          <p:cNvPr id="4" name="Picture 3">
            <a:extLst>
              <a:ext uri="{FF2B5EF4-FFF2-40B4-BE49-F238E27FC236}">
                <a16:creationId xmlns:a16="http://schemas.microsoft.com/office/drawing/2014/main" id="{7C27F81B-2037-11FE-465C-7DE12BAD9282}"/>
              </a:ext>
            </a:extLst>
          </p:cNvPr>
          <p:cNvPicPr>
            <a:picLocks noChangeAspect="1"/>
          </p:cNvPicPr>
          <p:nvPr/>
        </p:nvPicPr>
        <p:blipFill rotWithShape="1">
          <a:blip r:embed="rId3">
            <a:extLst>
              <a:ext uri="{28A0092B-C50C-407E-A947-70E740481C1C}">
                <a14:useLocalDpi xmlns:a14="http://schemas.microsoft.com/office/drawing/2010/main" val="0"/>
              </a:ext>
            </a:extLst>
          </a:blip>
          <a:srcRect t="1245" r="2697"/>
          <a:stretch/>
        </p:blipFill>
        <p:spPr>
          <a:xfrm>
            <a:off x="4165599" y="821090"/>
            <a:ext cx="3860800" cy="5692126"/>
          </a:xfrm>
          <a:prstGeom prst="rect">
            <a:avLst/>
          </a:prstGeom>
        </p:spPr>
      </p:pic>
      <p:sp>
        <p:nvSpPr>
          <p:cNvPr id="3" name="Rectangle 2">
            <a:extLst>
              <a:ext uri="{FF2B5EF4-FFF2-40B4-BE49-F238E27FC236}">
                <a16:creationId xmlns:a16="http://schemas.microsoft.com/office/drawing/2014/main" id="{57B6A2BB-3F05-4713-7EED-887F2C62A8F3}"/>
              </a:ext>
            </a:extLst>
          </p:cNvPr>
          <p:cNvSpPr/>
          <p:nvPr/>
        </p:nvSpPr>
        <p:spPr>
          <a:xfrm>
            <a:off x="0" y="6629400"/>
            <a:ext cx="12192000" cy="228600"/>
          </a:xfrm>
          <a:prstGeom prst="rect">
            <a:avLst/>
          </a:prstGeom>
          <a:blipFill>
            <a:blip r:embed="rId4">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7">
            <a:extLst>
              <a:ext uri="{FF2B5EF4-FFF2-40B4-BE49-F238E27FC236}">
                <a16:creationId xmlns:a16="http://schemas.microsoft.com/office/drawing/2014/main" id="{EE759BBC-3906-B351-5D92-214FD74A3F17}"/>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5213827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872918-8FA8-73F5-94A6-00D184AA523D}"/>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D725E31-8037-DBB8-70FC-6A890E2912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itle 1">
            <a:extLst>
              <a:ext uri="{FF2B5EF4-FFF2-40B4-BE49-F238E27FC236}">
                <a16:creationId xmlns:a16="http://schemas.microsoft.com/office/drawing/2014/main" id="{D0A1DEEE-4BAA-DF78-5B23-25F7BDAF1401}"/>
              </a:ext>
            </a:extLst>
          </p:cNvPr>
          <p:cNvSpPr txBox="1">
            <a:spLocks/>
          </p:cNvSpPr>
          <p:nvPr/>
        </p:nvSpPr>
        <p:spPr>
          <a:xfrm>
            <a:off x="506413" y="37782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Advantages of the System</a:t>
            </a:r>
            <a:endParaRPr lang="en-US" sz="8000" dirty="0">
              <a:effectLst/>
            </a:endParaRPr>
          </a:p>
        </p:txBody>
      </p:sp>
      <p:sp>
        <p:nvSpPr>
          <p:cNvPr id="4" name="TextBox 3">
            <a:extLst>
              <a:ext uri="{FF2B5EF4-FFF2-40B4-BE49-F238E27FC236}">
                <a16:creationId xmlns:a16="http://schemas.microsoft.com/office/drawing/2014/main" id="{A0E6C18B-66FF-F59E-981B-03D4C15A85BA}"/>
              </a:ext>
            </a:extLst>
          </p:cNvPr>
          <p:cNvSpPr txBox="1"/>
          <p:nvPr/>
        </p:nvSpPr>
        <p:spPr>
          <a:xfrm>
            <a:off x="506413" y="1442906"/>
            <a:ext cx="9865453" cy="4247317"/>
          </a:xfrm>
          <a:prstGeom prst="rect">
            <a:avLst/>
          </a:prstGeom>
          <a:noFill/>
        </p:spPr>
        <p:txBody>
          <a:bodyPr wrap="square" rtlCol="0">
            <a:spAutoFit/>
          </a:bodyPr>
          <a:lstStyle/>
          <a:p>
            <a:pPr algn="l"/>
            <a:r>
              <a:rPr lang="en-US" b="0" i="1" dirty="0">
                <a:effectLst/>
                <a:latin typeface="Söhne"/>
              </a:rPr>
              <a:t>In comparison to the prevailing methods of pothole detection and road maintenance in India, our Pothole Detection System using AI and IoT offers several key advantages.</a:t>
            </a:r>
          </a:p>
          <a:p>
            <a:pPr algn="l"/>
            <a:endParaRPr lang="en-US" b="0" i="0" dirty="0">
              <a:effectLst/>
              <a:latin typeface="Söhne"/>
            </a:endParaRPr>
          </a:p>
          <a:p>
            <a:pPr algn="l"/>
            <a:r>
              <a:rPr lang="en-US" b="0" i="1" dirty="0">
                <a:effectLst/>
                <a:latin typeface="Söhne"/>
              </a:rPr>
              <a:t>Traditional approaches often rely on manual inspections, which can be time-consuming, labor-intensive, and prone to human error. Our system provides a more efficient and automated solution.</a:t>
            </a:r>
          </a:p>
          <a:p>
            <a:pPr algn="l"/>
            <a:endParaRPr lang="en-US" b="0" i="0" dirty="0">
              <a:effectLst/>
              <a:latin typeface="Söhne"/>
            </a:endParaRPr>
          </a:p>
          <a:p>
            <a:pPr algn="l"/>
            <a:r>
              <a:rPr lang="en-US" b="0" i="1" dirty="0">
                <a:effectLst/>
                <a:latin typeface="Söhne"/>
              </a:rPr>
              <a:t>By utilizing a drone as the primary capture device, we can cover larger areas in less time, ensuring a more comprehensive and timely detection of potholes. This proactive approach not only accelerates the identification process but also allows for quicker intervention, addressing road safety concerns promptly.</a:t>
            </a:r>
          </a:p>
          <a:p>
            <a:pPr algn="l"/>
            <a:endParaRPr lang="en-US" b="0" i="0" dirty="0">
              <a:effectLst/>
              <a:latin typeface="Söhne"/>
            </a:endParaRPr>
          </a:p>
          <a:p>
            <a:pPr algn="l"/>
            <a:r>
              <a:rPr lang="en-US" b="0" i="1" dirty="0">
                <a:effectLst/>
                <a:latin typeface="Söhne"/>
              </a:rPr>
              <a:t>Moreover, the integration of Artificial Intelligence enhances the accuracy of detection, reducing the dependency on subjective assessments. This technological advancement not only streamlines the detection process but also contributes to a more reliable and consistent approach to road maintenance. Ultimately, our system offers a comprehensive, technologically advanced, and cost-effective solution that aligns with the evolving needs of road maintenance in the Indian context.</a:t>
            </a:r>
            <a:endParaRPr lang="en-US" b="0" i="0" dirty="0">
              <a:effectLst/>
              <a:latin typeface="Söhne"/>
            </a:endParaRPr>
          </a:p>
        </p:txBody>
      </p:sp>
      <p:sp>
        <p:nvSpPr>
          <p:cNvPr id="5" name="Rectangle 4">
            <a:extLst>
              <a:ext uri="{FF2B5EF4-FFF2-40B4-BE49-F238E27FC236}">
                <a16:creationId xmlns:a16="http://schemas.microsoft.com/office/drawing/2014/main" id="{95AB3CBD-A0AF-078A-B890-C1C092A123DA}"/>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66BD822B-97F6-3B03-22CC-B357F1F3486F}"/>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4041058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043CE7-0268-CB29-836E-1A90B9F9B41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31075655-9A73-2879-F8ED-2A7879850B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itle 1">
            <a:extLst>
              <a:ext uri="{FF2B5EF4-FFF2-40B4-BE49-F238E27FC236}">
                <a16:creationId xmlns:a16="http://schemas.microsoft.com/office/drawing/2014/main" id="{E0CD39E7-1321-3FFE-520D-E4AB61C86EE6}"/>
              </a:ext>
            </a:extLst>
          </p:cNvPr>
          <p:cNvSpPr txBox="1">
            <a:spLocks/>
          </p:cNvSpPr>
          <p:nvPr/>
        </p:nvSpPr>
        <p:spPr>
          <a:xfrm>
            <a:off x="506413" y="37782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Limitations of the System</a:t>
            </a:r>
            <a:endParaRPr lang="en-US" sz="8000" dirty="0">
              <a:effectLst/>
            </a:endParaRPr>
          </a:p>
        </p:txBody>
      </p:sp>
      <p:sp>
        <p:nvSpPr>
          <p:cNvPr id="4" name="TextBox 3">
            <a:extLst>
              <a:ext uri="{FF2B5EF4-FFF2-40B4-BE49-F238E27FC236}">
                <a16:creationId xmlns:a16="http://schemas.microsoft.com/office/drawing/2014/main" id="{F76A6B76-8507-3B88-BC61-48C029232924}"/>
              </a:ext>
            </a:extLst>
          </p:cNvPr>
          <p:cNvSpPr txBox="1"/>
          <p:nvPr/>
        </p:nvSpPr>
        <p:spPr>
          <a:xfrm>
            <a:off x="506413" y="1434517"/>
            <a:ext cx="8964758" cy="4524315"/>
          </a:xfrm>
          <a:prstGeom prst="rect">
            <a:avLst/>
          </a:prstGeom>
          <a:noFill/>
        </p:spPr>
        <p:txBody>
          <a:bodyPr wrap="square" rtlCol="0">
            <a:spAutoFit/>
          </a:bodyPr>
          <a:lstStyle/>
          <a:p>
            <a:pPr algn="l"/>
            <a:r>
              <a:rPr lang="en-US" b="0" i="1" dirty="0">
                <a:effectLst/>
                <a:latin typeface="Söhne"/>
              </a:rPr>
              <a:t>While our Pothole Detection System using AI and IoT presents a robust solution to road safety challenges, it is important to acknowledge certain limitations.</a:t>
            </a:r>
            <a:endParaRPr lang="en-US" b="0" i="0" dirty="0">
              <a:effectLst/>
              <a:latin typeface="Söhne"/>
            </a:endParaRPr>
          </a:p>
          <a:p>
            <a:pPr algn="l"/>
            <a:endParaRPr lang="en-US" b="0" i="1" dirty="0">
              <a:effectLst/>
              <a:latin typeface="Söhne"/>
            </a:endParaRPr>
          </a:p>
          <a:p>
            <a:pPr algn="l"/>
            <a:r>
              <a:rPr lang="en-US" b="0" i="1" dirty="0">
                <a:effectLst/>
                <a:latin typeface="Söhne"/>
              </a:rPr>
              <a:t>One potential constraint lies in the reliance on image data for pothole detection. Environmental conditions, such as poor lighting or adverse weather, may impact the system's performance. Additionally, the accuracy of the model could be influenced by variations in road surfaces and textures.</a:t>
            </a:r>
            <a:endParaRPr lang="en-US" b="0" i="0" dirty="0">
              <a:effectLst/>
              <a:latin typeface="Söhne"/>
            </a:endParaRPr>
          </a:p>
          <a:p>
            <a:pPr algn="l"/>
            <a:endParaRPr lang="en-US" b="0" i="1" dirty="0">
              <a:effectLst/>
              <a:latin typeface="Söhne"/>
            </a:endParaRPr>
          </a:p>
          <a:p>
            <a:pPr algn="l"/>
            <a:r>
              <a:rPr lang="en-US" b="0" i="1" dirty="0">
                <a:effectLst/>
                <a:latin typeface="Söhne"/>
              </a:rPr>
              <a:t>Furthermore, the deployment of drones may encounter regulatory and privacy considerations, requiring adherence to aviation laws and ensuring user consent for image submissions. As with any technology, there may be a learning curve for system users, and the effectiveness could be contingent upon consistent updates and refinements to the AI model.</a:t>
            </a:r>
            <a:endParaRPr lang="en-US" b="0" i="0" dirty="0">
              <a:effectLst/>
              <a:latin typeface="Söhne"/>
            </a:endParaRPr>
          </a:p>
          <a:p>
            <a:pPr algn="l"/>
            <a:endParaRPr lang="en-US" b="0" i="1" dirty="0">
              <a:effectLst/>
              <a:latin typeface="Söhne"/>
            </a:endParaRPr>
          </a:p>
          <a:p>
            <a:pPr algn="l"/>
            <a:r>
              <a:rPr lang="en-US" b="0" i="1" dirty="0">
                <a:effectLst/>
                <a:latin typeface="Söhne"/>
              </a:rPr>
              <a:t>Despite these challenges, we recognize the importance of addressing these limitations as part of our ongoing commitment to refining and optimizing the system for practical and widespread use in real-world scenarios.</a:t>
            </a:r>
            <a:endParaRPr lang="en-US" b="0" i="0" dirty="0">
              <a:effectLst/>
              <a:latin typeface="Söhne"/>
            </a:endParaRPr>
          </a:p>
        </p:txBody>
      </p:sp>
      <p:sp>
        <p:nvSpPr>
          <p:cNvPr id="5" name="Rectangle 4">
            <a:extLst>
              <a:ext uri="{FF2B5EF4-FFF2-40B4-BE49-F238E27FC236}">
                <a16:creationId xmlns:a16="http://schemas.microsoft.com/office/drawing/2014/main" id="{F757E468-B21D-CD19-94B6-9FF6D7D9A434}"/>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B889E78D-DCA2-E584-8AB8-9EB81351D969}"/>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400399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E5B299-1BCF-455C-7095-1B96ADD3B71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D0CD065-0FAC-9FF9-29DE-BAA7F4D70C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itle 1">
            <a:extLst>
              <a:ext uri="{FF2B5EF4-FFF2-40B4-BE49-F238E27FC236}">
                <a16:creationId xmlns:a16="http://schemas.microsoft.com/office/drawing/2014/main" id="{3AB3A6BE-C9EA-D584-BC3D-0845437072B0}"/>
              </a:ext>
            </a:extLst>
          </p:cNvPr>
          <p:cNvSpPr txBox="1">
            <a:spLocks/>
          </p:cNvSpPr>
          <p:nvPr/>
        </p:nvSpPr>
        <p:spPr>
          <a:xfrm>
            <a:off x="506413" y="37782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Conclusion</a:t>
            </a:r>
            <a:endParaRPr lang="en-US" sz="8000" dirty="0">
              <a:effectLst/>
            </a:endParaRPr>
          </a:p>
        </p:txBody>
      </p:sp>
      <p:sp>
        <p:nvSpPr>
          <p:cNvPr id="5" name="TextBox 4">
            <a:extLst>
              <a:ext uri="{FF2B5EF4-FFF2-40B4-BE49-F238E27FC236}">
                <a16:creationId xmlns:a16="http://schemas.microsoft.com/office/drawing/2014/main" id="{1E0F4B96-0518-E15B-C977-E3E57BDDA43C}"/>
              </a:ext>
            </a:extLst>
          </p:cNvPr>
          <p:cNvSpPr txBox="1"/>
          <p:nvPr/>
        </p:nvSpPr>
        <p:spPr>
          <a:xfrm>
            <a:off x="506413" y="1384183"/>
            <a:ext cx="9199649" cy="4708981"/>
          </a:xfrm>
          <a:prstGeom prst="rect">
            <a:avLst/>
          </a:prstGeom>
          <a:noFill/>
        </p:spPr>
        <p:txBody>
          <a:bodyPr wrap="square" rtlCol="0">
            <a:spAutoFit/>
          </a:bodyPr>
          <a:lstStyle/>
          <a:p>
            <a:pPr algn="l"/>
            <a:r>
              <a:rPr lang="en-US" sz="2000" b="0" i="1" dirty="0">
                <a:effectLst/>
                <a:latin typeface="Söhne"/>
              </a:rPr>
              <a:t>In conclusion, the "Pothole Detection System using AI and IoT" represents a significant stride towards addressing the pressing issue of road safety. By harnessing the power of Artificial Intelligence and the Internet of Things, our project introduces an intelligent and proactive solution for the timely detection of potholes.</a:t>
            </a:r>
          </a:p>
          <a:p>
            <a:pPr algn="l"/>
            <a:endParaRPr lang="en-US" sz="2000" b="0" dirty="0">
              <a:effectLst/>
              <a:latin typeface="Söhne"/>
            </a:endParaRPr>
          </a:p>
          <a:p>
            <a:pPr algn="l"/>
            <a:r>
              <a:rPr lang="en-US" sz="2000" b="0" i="1" dirty="0">
                <a:effectLst/>
                <a:latin typeface="Söhne"/>
              </a:rPr>
              <a:t>The integration of a drone as the primary capture device showcases the potential for cutting-edge technology in revolutionizing infrastructure maintenance. The accuracy and efficiency achieved through our model underscore its practicality in enhancing road safety measures.</a:t>
            </a:r>
          </a:p>
          <a:p>
            <a:pPr algn="l"/>
            <a:endParaRPr lang="en-US" sz="2000" b="0" dirty="0">
              <a:effectLst/>
              <a:latin typeface="Söhne"/>
            </a:endParaRPr>
          </a:p>
          <a:p>
            <a:pPr algn="l"/>
            <a:r>
              <a:rPr lang="en-US" sz="2000" b="0" i="1" dirty="0">
                <a:effectLst/>
                <a:latin typeface="Söhne"/>
              </a:rPr>
              <a:t>As we move forward, this project lays the foundation for a smarter, more responsive approach to road safety, contributing to the creation of safer and more sustainable transportation systems. We anticipate the ongoing development and potential expansion of this system, poised to make a lasting impact on our roads and communities.</a:t>
            </a:r>
            <a:endParaRPr lang="en-US" sz="2000" b="0" dirty="0">
              <a:effectLst/>
              <a:latin typeface="Söhne"/>
            </a:endParaRPr>
          </a:p>
        </p:txBody>
      </p:sp>
      <p:sp>
        <p:nvSpPr>
          <p:cNvPr id="4" name="Rectangle 3">
            <a:extLst>
              <a:ext uri="{FF2B5EF4-FFF2-40B4-BE49-F238E27FC236}">
                <a16:creationId xmlns:a16="http://schemas.microsoft.com/office/drawing/2014/main" id="{EFF80BC6-D254-EC85-E744-901A9497EF8D}"/>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2A386A6E-EDE1-B146-A3F1-CE4EB81B736B}"/>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27886107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DD790-B79A-029C-1D81-A961389472AE}"/>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F24C846-CC5A-A87B-F8FD-62B7E396E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itle 1">
            <a:extLst>
              <a:ext uri="{FF2B5EF4-FFF2-40B4-BE49-F238E27FC236}">
                <a16:creationId xmlns:a16="http://schemas.microsoft.com/office/drawing/2014/main" id="{EED534A3-9ABB-2206-22D0-404098C522E5}"/>
              </a:ext>
            </a:extLst>
          </p:cNvPr>
          <p:cNvSpPr txBox="1">
            <a:spLocks/>
          </p:cNvSpPr>
          <p:nvPr/>
        </p:nvSpPr>
        <p:spPr>
          <a:xfrm>
            <a:off x="506413" y="37782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Future Work</a:t>
            </a:r>
            <a:endParaRPr lang="en-US" sz="8000" dirty="0">
              <a:effectLst/>
            </a:endParaRPr>
          </a:p>
        </p:txBody>
      </p:sp>
      <p:sp>
        <p:nvSpPr>
          <p:cNvPr id="4" name="TextBox 3">
            <a:extLst>
              <a:ext uri="{FF2B5EF4-FFF2-40B4-BE49-F238E27FC236}">
                <a16:creationId xmlns:a16="http://schemas.microsoft.com/office/drawing/2014/main" id="{293207E2-F0FE-FB03-01E1-D6DEDDB0C34E}"/>
              </a:ext>
            </a:extLst>
          </p:cNvPr>
          <p:cNvSpPr txBox="1"/>
          <p:nvPr/>
        </p:nvSpPr>
        <p:spPr>
          <a:xfrm>
            <a:off x="506413" y="1155640"/>
            <a:ext cx="11229785" cy="5324535"/>
          </a:xfrm>
          <a:prstGeom prst="rect">
            <a:avLst/>
          </a:prstGeom>
          <a:noFill/>
        </p:spPr>
        <p:txBody>
          <a:bodyPr wrap="square" rtlCol="0">
            <a:spAutoFit/>
          </a:bodyPr>
          <a:lstStyle/>
          <a:p>
            <a:pPr algn="l"/>
            <a:r>
              <a:rPr lang="en-US" sz="2000" b="0" i="1" dirty="0">
                <a:effectLst/>
                <a:latin typeface="Söhne"/>
              </a:rPr>
              <a:t>Looking ahead, the future development of our Pothole Detection System involves a compelling expansion beyond the current capabilities. While our focus remains on utilizing drones as the primary capture device, an intriguing avenue for future work includes the incorporation of an additional capture device equipped with an ultra-sonic sensor.</a:t>
            </a:r>
          </a:p>
          <a:p>
            <a:pPr algn="l"/>
            <a:endParaRPr lang="en-US" sz="2000" b="0" i="0" dirty="0">
              <a:effectLst/>
              <a:latin typeface="Söhne"/>
            </a:endParaRPr>
          </a:p>
          <a:p>
            <a:pPr algn="l"/>
            <a:r>
              <a:rPr lang="en-US" sz="2000" b="0" i="1" dirty="0">
                <a:effectLst/>
                <a:latin typeface="Söhne"/>
              </a:rPr>
              <a:t>This specialized sensor could be strategically mounted on a ground-based vehicle or another suitable platform. The enhanced system would continue to capture high-resolution images for accurate pothole detection, and the addition of a depth-sensing ultra-sonic sensor would provide valuable depth data.</a:t>
            </a:r>
          </a:p>
          <a:p>
            <a:pPr algn="l"/>
            <a:endParaRPr lang="en-US" sz="2000" b="0" i="0" dirty="0">
              <a:effectLst/>
              <a:latin typeface="Söhne"/>
            </a:endParaRPr>
          </a:p>
          <a:p>
            <a:pPr algn="l"/>
            <a:r>
              <a:rPr lang="en-US" sz="2000" b="0" i="1" dirty="0">
                <a:effectLst/>
                <a:latin typeface="Söhne"/>
              </a:rPr>
              <a:t>By measuring the depth of potholes from a ground-level perspective, we can assess their severity and potential danger more effectively. This depth information opens the door to a more nuanced approach in categorizing and prioritizing road maintenance, allowing us to identify and mark potholes with greater depth as potentially more hazardous.</a:t>
            </a:r>
          </a:p>
          <a:p>
            <a:pPr algn="l"/>
            <a:endParaRPr lang="en-US" sz="2000" b="0" i="0" dirty="0">
              <a:effectLst/>
              <a:latin typeface="Söhne"/>
            </a:endParaRPr>
          </a:p>
          <a:p>
            <a:pPr algn="l"/>
            <a:r>
              <a:rPr lang="en-US" sz="2000" b="0" i="1" dirty="0">
                <a:effectLst/>
                <a:latin typeface="Söhne"/>
              </a:rPr>
              <a:t>This envisioned feature represents a significant step towards enhancing our system's ability to rank the danger levels of identified potholes, thereby contributing to a more sophisticated and targeted approach in ensuring road safety.</a:t>
            </a:r>
            <a:endParaRPr lang="en-US" sz="2000" b="0" i="0" dirty="0">
              <a:effectLst/>
              <a:latin typeface="Söhne"/>
            </a:endParaRPr>
          </a:p>
        </p:txBody>
      </p:sp>
      <p:sp>
        <p:nvSpPr>
          <p:cNvPr id="5" name="Rectangle 4">
            <a:extLst>
              <a:ext uri="{FF2B5EF4-FFF2-40B4-BE49-F238E27FC236}">
                <a16:creationId xmlns:a16="http://schemas.microsoft.com/office/drawing/2014/main" id="{5D7030F8-7AB5-8CF9-926D-E7428CFA65D4}"/>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930CE497-0CCE-9ED3-0A6E-19E2E4A262C2}"/>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29721018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7F182D-B4FF-26B9-A4AD-2D7FFCC435F0}"/>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DE87E4B7-6756-4BC6-C700-D0861E2C3F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Title 1">
            <a:extLst>
              <a:ext uri="{FF2B5EF4-FFF2-40B4-BE49-F238E27FC236}">
                <a16:creationId xmlns:a16="http://schemas.microsoft.com/office/drawing/2014/main" id="{6F7D8FF7-79A4-1F18-011D-99714BAA3686}"/>
              </a:ext>
            </a:extLst>
          </p:cNvPr>
          <p:cNvSpPr txBox="1">
            <a:spLocks/>
          </p:cNvSpPr>
          <p:nvPr/>
        </p:nvSpPr>
        <p:spPr>
          <a:xfrm>
            <a:off x="439709" y="53689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References</a:t>
            </a:r>
            <a:endParaRPr lang="en-US" sz="8000" dirty="0">
              <a:effectLst/>
            </a:endParaRPr>
          </a:p>
        </p:txBody>
      </p:sp>
      <p:sp>
        <p:nvSpPr>
          <p:cNvPr id="4" name="TextBox 3">
            <a:extLst>
              <a:ext uri="{FF2B5EF4-FFF2-40B4-BE49-F238E27FC236}">
                <a16:creationId xmlns:a16="http://schemas.microsoft.com/office/drawing/2014/main" id="{CC7A642A-12DA-6058-DC16-573E64E1BEA6}"/>
              </a:ext>
            </a:extLst>
          </p:cNvPr>
          <p:cNvSpPr txBox="1"/>
          <p:nvPr/>
        </p:nvSpPr>
        <p:spPr>
          <a:xfrm>
            <a:off x="481106" y="1399182"/>
            <a:ext cx="11229785" cy="4537076"/>
          </a:xfrm>
          <a:prstGeom prst="rect">
            <a:avLst/>
          </a:prstGeom>
          <a:noFill/>
        </p:spPr>
        <p:txBody>
          <a:bodyPr wrap="square" rtlCol="0">
            <a:spAutoFit/>
          </a:bodyPr>
          <a:lstStyle/>
          <a:p>
            <a:pPr algn="l">
              <a:lnSpc>
                <a:spcPct val="150000"/>
              </a:lnSpc>
            </a:pPr>
            <a:r>
              <a:rPr lang="en-US" sz="2400" i="1" dirty="0">
                <a:latin typeface="Söhne"/>
              </a:rPr>
              <a:t>1. Object Detection with TensorFlow Lite Model Maker</a:t>
            </a:r>
          </a:p>
          <a:p>
            <a:pPr lvl="1">
              <a:lnSpc>
                <a:spcPct val="150000"/>
              </a:lnSpc>
            </a:pPr>
            <a:r>
              <a:rPr lang="en-US" sz="1400" i="1" dirty="0">
                <a:latin typeface="Söhne"/>
              </a:rPr>
              <a:t>(</a:t>
            </a:r>
            <a:r>
              <a:rPr lang="en-US" sz="1400" i="1" dirty="0">
                <a:latin typeface="Söhne"/>
                <a:hlinkClick r:id="rId3"/>
              </a:rPr>
              <a:t>https://www.tensorflow.org/lite/models/modify/model_maker/object_detection</a:t>
            </a:r>
            <a:r>
              <a:rPr lang="en-US" sz="1400" i="1" dirty="0">
                <a:latin typeface="Söhne"/>
              </a:rPr>
              <a:t>)</a:t>
            </a:r>
          </a:p>
          <a:p>
            <a:pPr algn="l">
              <a:lnSpc>
                <a:spcPct val="150000"/>
              </a:lnSpc>
            </a:pPr>
            <a:endParaRPr lang="en-US" sz="1400" b="0" i="1" dirty="0">
              <a:effectLst/>
              <a:latin typeface="Söhne"/>
            </a:endParaRPr>
          </a:p>
          <a:p>
            <a:pPr algn="l">
              <a:lnSpc>
                <a:spcPct val="150000"/>
              </a:lnSpc>
            </a:pPr>
            <a:r>
              <a:rPr lang="en-US" sz="2400" i="1" dirty="0">
                <a:latin typeface="Söhne"/>
              </a:rPr>
              <a:t>2. YOLOv3 Object detection Model </a:t>
            </a:r>
          </a:p>
          <a:p>
            <a:pPr lvl="1">
              <a:lnSpc>
                <a:spcPct val="150000"/>
              </a:lnSpc>
            </a:pPr>
            <a:r>
              <a:rPr lang="en-US" sz="1400" i="1" dirty="0">
                <a:latin typeface="Söhne"/>
              </a:rPr>
              <a:t>(</a:t>
            </a:r>
            <a:r>
              <a:rPr lang="en-US" sz="1400" i="1" dirty="0">
                <a:latin typeface="Söhne"/>
                <a:hlinkClick r:id="rId4"/>
              </a:rPr>
              <a:t>https://github.com/ultralytics/yolov3</a:t>
            </a:r>
            <a:r>
              <a:rPr lang="en-US" sz="1400" i="1" dirty="0">
                <a:latin typeface="Söhne"/>
              </a:rPr>
              <a:t>)</a:t>
            </a:r>
          </a:p>
          <a:p>
            <a:pPr algn="l">
              <a:lnSpc>
                <a:spcPct val="150000"/>
              </a:lnSpc>
            </a:pPr>
            <a:endParaRPr lang="en-US" sz="1400" i="1" dirty="0">
              <a:latin typeface="Söhne"/>
            </a:endParaRPr>
          </a:p>
          <a:p>
            <a:pPr algn="l">
              <a:lnSpc>
                <a:spcPct val="150000"/>
              </a:lnSpc>
            </a:pPr>
            <a:r>
              <a:rPr lang="en-US" sz="2400" b="0" i="1" dirty="0">
                <a:effectLst/>
                <a:latin typeface="Söhne"/>
              </a:rPr>
              <a:t>3</a:t>
            </a:r>
            <a:r>
              <a:rPr lang="en-US" sz="2400" i="1" dirty="0">
                <a:latin typeface="Söhne"/>
              </a:rPr>
              <a:t>. Evaluate &amp; Monitor ML Models</a:t>
            </a:r>
          </a:p>
          <a:p>
            <a:pPr lvl="1">
              <a:lnSpc>
                <a:spcPct val="150000"/>
              </a:lnSpc>
            </a:pPr>
            <a:r>
              <a:rPr lang="en-US" sz="1400" i="1" dirty="0">
                <a:latin typeface="Söhne"/>
              </a:rPr>
              <a:t>(</a:t>
            </a:r>
            <a:r>
              <a:rPr lang="en-US" sz="1400" i="1" dirty="0">
                <a:latin typeface="Söhne"/>
                <a:hlinkClick r:id="rId5"/>
              </a:rPr>
              <a:t>https://github.com/evidentlyai/evidently/</a:t>
            </a:r>
            <a:r>
              <a:rPr lang="en-US" sz="1400" i="1" dirty="0">
                <a:latin typeface="Söhne"/>
              </a:rPr>
              <a:t>)</a:t>
            </a:r>
          </a:p>
          <a:p>
            <a:pPr algn="l">
              <a:lnSpc>
                <a:spcPct val="150000"/>
              </a:lnSpc>
            </a:pPr>
            <a:endParaRPr lang="en-US" sz="1400" i="1" dirty="0">
              <a:latin typeface="Söhne"/>
            </a:endParaRPr>
          </a:p>
          <a:p>
            <a:pPr algn="l">
              <a:lnSpc>
                <a:spcPct val="150000"/>
              </a:lnSpc>
            </a:pPr>
            <a:r>
              <a:rPr lang="en-US" sz="2400" b="0" i="1" dirty="0">
                <a:effectLst/>
                <a:latin typeface="Söhne"/>
              </a:rPr>
              <a:t>4. Drone Flight Path Mapping</a:t>
            </a:r>
          </a:p>
          <a:p>
            <a:pPr lvl="1">
              <a:lnSpc>
                <a:spcPct val="150000"/>
              </a:lnSpc>
            </a:pPr>
            <a:r>
              <a:rPr lang="en-US" sz="1400" b="0" i="1" dirty="0">
                <a:effectLst/>
                <a:latin typeface="Söhne"/>
              </a:rPr>
              <a:t>(</a:t>
            </a:r>
            <a:r>
              <a:rPr lang="en-US" sz="1400" b="0" i="1" dirty="0">
                <a:effectLst/>
                <a:latin typeface="Söhne"/>
                <a:hlinkClick r:id="rId6"/>
              </a:rPr>
              <a:t>https://robots.net/tech/how-to-program-drone-flight-path/</a:t>
            </a:r>
            <a:r>
              <a:rPr lang="en-US" sz="1400" i="1" dirty="0">
                <a:latin typeface="Söhne"/>
                <a:hlinkClick r:id="rId6"/>
              </a:rPr>
              <a:t>)</a:t>
            </a:r>
            <a:endParaRPr lang="en-US" sz="1400" b="0" i="1" dirty="0">
              <a:effectLst/>
              <a:latin typeface="Söhne"/>
            </a:endParaRPr>
          </a:p>
        </p:txBody>
      </p:sp>
      <p:sp>
        <p:nvSpPr>
          <p:cNvPr id="5" name="Rectangle 4">
            <a:extLst>
              <a:ext uri="{FF2B5EF4-FFF2-40B4-BE49-F238E27FC236}">
                <a16:creationId xmlns:a16="http://schemas.microsoft.com/office/drawing/2014/main" id="{5E0AEE9C-5C29-8CE3-9BEB-A11A386B2BC9}"/>
              </a:ext>
            </a:extLst>
          </p:cNvPr>
          <p:cNvSpPr/>
          <p:nvPr/>
        </p:nvSpPr>
        <p:spPr>
          <a:xfrm>
            <a:off x="0" y="6629400"/>
            <a:ext cx="12192000" cy="228600"/>
          </a:xfrm>
          <a:prstGeom prst="rect">
            <a:avLst/>
          </a:prstGeom>
          <a:blipFill>
            <a:blip r:embed="rId7">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5ABE6A30-FD39-8F3F-2D4B-4A6D8187AD53}"/>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2888734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CE0E64-DF35-7467-3B9C-47262CFA0711}"/>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5CA7959F-5152-045E-7CA4-33954BBE5C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4" name="TextBox 3">
            <a:extLst>
              <a:ext uri="{FF2B5EF4-FFF2-40B4-BE49-F238E27FC236}">
                <a16:creationId xmlns:a16="http://schemas.microsoft.com/office/drawing/2014/main" id="{C8A4C0E0-E2F5-EBAE-0E1B-E9B4EF0ECB9B}"/>
              </a:ext>
            </a:extLst>
          </p:cNvPr>
          <p:cNvSpPr txBox="1"/>
          <p:nvPr/>
        </p:nvSpPr>
        <p:spPr>
          <a:xfrm>
            <a:off x="506413" y="1694575"/>
            <a:ext cx="9153440" cy="3970318"/>
          </a:xfrm>
          <a:prstGeom prst="rect">
            <a:avLst/>
          </a:prstGeom>
          <a:noFill/>
        </p:spPr>
        <p:txBody>
          <a:bodyPr wrap="square" rtlCol="0">
            <a:spAutoFit/>
          </a:bodyPr>
          <a:lstStyle/>
          <a:p>
            <a:r>
              <a:rPr lang="en-US" b="0" i="1" dirty="0">
                <a:effectLst/>
                <a:latin typeface="Söhne"/>
              </a:rPr>
              <a:t>"Pothole Detection System using AI and IoT." In response to the escalating concern of road safety, our project employs cutting-edge technology by integrating Artificial Intelligence (AI) and Internet of Things (IoT) to detect potholes efficiently.</a:t>
            </a:r>
          </a:p>
          <a:p>
            <a:endParaRPr lang="en-US" b="0" i="1" dirty="0">
              <a:effectLst/>
              <a:latin typeface="Söhne"/>
            </a:endParaRPr>
          </a:p>
          <a:p>
            <a:r>
              <a:rPr lang="en-US" b="0" i="1" dirty="0">
                <a:effectLst/>
                <a:latin typeface="Söhne"/>
              </a:rPr>
              <a:t>Using a drone as a capture device, our system analyzes images to identify and address the presence of potholes on roads. Also, we can gather images from various other sources, including dashcams and user submissions, </a:t>
            </a:r>
          </a:p>
          <a:p>
            <a:endParaRPr lang="en-US" b="0" i="1" dirty="0">
              <a:effectLst/>
              <a:latin typeface="Söhne"/>
            </a:endParaRPr>
          </a:p>
          <a:p>
            <a:r>
              <a:rPr lang="en-US" b="0" i="1" dirty="0">
                <a:effectLst/>
                <a:latin typeface="Söhne"/>
              </a:rPr>
              <a:t>This solution not only aims to enhance road safety by providing early detection but also showcases the potential for a proactive and technologically advanced approach to infrastructure maintenance.</a:t>
            </a:r>
          </a:p>
          <a:p>
            <a:endParaRPr lang="en-US" b="0" i="1" dirty="0">
              <a:effectLst/>
              <a:latin typeface="Söhne"/>
            </a:endParaRPr>
          </a:p>
          <a:p>
            <a:r>
              <a:rPr lang="en-US" b="0" i="1" dirty="0">
                <a:effectLst/>
                <a:latin typeface="Söhne"/>
              </a:rPr>
              <a:t>Join us as we unfold the details of this intelligent system and its role in revolutionizing the way we address the challenges posed by potholes on our roads.</a:t>
            </a:r>
            <a:endParaRPr lang="en-US" dirty="0"/>
          </a:p>
        </p:txBody>
      </p:sp>
      <p:sp>
        <p:nvSpPr>
          <p:cNvPr id="6" name="Title 1">
            <a:extLst>
              <a:ext uri="{FF2B5EF4-FFF2-40B4-BE49-F238E27FC236}">
                <a16:creationId xmlns:a16="http://schemas.microsoft.com/office/drawing/2014/main" id="{EFC56A68-013F-94AD-1957-4D3D915E6749}"/>
              </a:ext>
            </a:extLst>
          </p:cNvPr>
          <p:cNvSpPr txBox="1">
            <a:spLocks/>
          </p:cNvSpPr>
          <p:nvPr/>
        </p:nvSpPr>
        <p:spPr>
          <a:xfrm>
            <a:off x="506413" y="377825"/>
            <a:ext cx="5491715" cy="63724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l" rtl="0" eaLnBrk="1" latinLnBrk="0" hangingPunct="1">
              <a:spcBef>
                <a:spcPts val="0"/>
              </a:spcBef>
              <a:spcAft>
                <a:spcPts val="0"/>
              </a:spcAft>
            </a:pPr>
            <a:r>
              <a:rPr lang="en-IN" sz="4000" kern="1200" dirty="0">
                <a:solidFill>
                  <a:srgbClr val="000000"/>
                </a:solidFill>
                <a:effectLst/>
                <a:latin typeface="Assassin$" panose="02000000000000000000" pitchFamily="2" charset="0"/>
                <a:ea typeface="+mn-ea"/>
                <a:cs typeface="+mn-cs"/>
              </a:rPr>
              <a:t>Introduction</a:t>
            </a:r>
            <a:endParaRPr lang="en-US" sz="8000" dirty="0">
              <a:effectLst/>
            </a:endParaRPr>
          </a:p>
        </p:txBody>
      </p:sp>
      <p:sp>
        <p:nvSpPr>
          <p:cNvPr id="8" name="Rectangle 7">
            <a:extLst>
              <a:ext uri="{FF2B5EF4-FFF2-40B4-BE49-F238E27FC236}">
                <a16:creationId xmlns:a16="http://schemas.microsoft.com/office/drawing/2014/main" id="{8B72AF9D-B179-ADF6-DB02-AC0163C37C01}"/>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7">
            <a:extLst>
              <a:ext uri="{FF2B5EF4-FFF2-40B4-BE49-F238E27FC236}">
                <a16:creationId xmlns:a16="http://schemas.microsoft.com/office/drawing/2014/main" id="{2F6B7026-03AF-3C50-75D1-E207ECCF8459}"/>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9662001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0000"/>
            <a:lum/>
          </a:blip>
          <a:srcRect/>
          <a:stretch>
            <a:fillRect t="-12000" b="-12000"/>
          </a:stretch>
        </a:blipFill>
        <a:effectLst/>
      </p:bgPr>
    </p:bg>
    <p:spTree>
      <p:nvGrpSpPr>
        <p:cNvPr id="1" name="">
          <a:extLst>
            <a:ext uri="{FF2B5EF4-FFF2-40B4-BE49-F238E27FC236}">
              <a16:creationId xmlns:a16="http://schemas.microsoft.com/office/drawing/2014/main" id="{560AC332-5B0F-63E2-EE06-074D8B48827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C5ED67F-96AA-07E5-229D-7A462BDD9295}"/>
              </a:ext>
            </a:extLst>
          </p:cNvPr>
          <p:cNvSpPr txBox="1"/>
          <p:nvPr/>
        </p:nvSpPr>
        <p:spPr>
          <a:xfrm>
            <a:off x="2367253" y="2705725"/>
            <a:ext cx="7457491" cy="1446550"/>
          </a:xfrm>
          <a:prstGeom prst="rect">
            <a:avLst/>
          </a:prstGeom>
          <a:noFill/>
        </p:spPr>
        <p:txBody>
          <a:bodyPr wrap="none" rtlCol="0">
            <a:spAutoFit/>
          </a:bodyPr>
          <a:lstStyle/>
          <a:p>
            <a:r>
              <a:rPr lang="en-US" sz="8800" dirty="0">
                <a:latin typeface="Assassin$" panose="02000000000000000000" pitchFamily="2" charset="0"/>
              </a:rPr>
              <a:t>THANK YOU</a:t>
            </a:r>
          </a:p>
        </p:txBody>
      </p:sp>
      <p:pic>
        <p:nvPicPr>
          <p:cNvPr id="2" name="Picture 1">
            <a:extLst>
              <a:ext uri="{FF2B5EF4-FFF2-40B4-BE49-F238E27FC236}">
                <a16:creationId xmlns:a16="http://schemas.microsoft.com/office/drawing/2014/main" id="{81057F4D-D3BC-D84E-C855-C06B415B8E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5915" y="84454"/>
            <a:ext cx="4404392" cy="636999"/>
          </a:xfrm>
          <a:prstGeom prst="rect">
            <a:avLst/>
          </a:prstGeom>
        </p:spPr>
      </p:pic>
    </p:spTree>
    <p:extLst>
      <p:ext uri="{BB962C8B-B14F-4D97-AF65-F5344CB8AC3E}">
        <p14:creationId xmlns:p14="http://schemas.microsoft.com/office/powerpoint/2010/main" val="3326838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D9308315-4252-BE11-B73D-138267B0F2DA}"/>
              </a:ext>
            </a:extLst>
          </p:cNvPr>
          <p:cNvGraphicFramePr>
            <a:graphicFrameLocks noGrp="1"/>
          </p:cNvGraphicFramePr>
          <p:nvPr>
            <p:extLst>
              <p:ext uri="{D42A27DB-BD31-4B8C-83A1-F6EECF244321}">
                <p14:modId xmlns:p14="http://schemas.microsoft.com/office/powerpoint/2010/main" val="4163474527"/>
              </p:ext>
            </p:extLst>
          </p:nvPr>
        </p:nvGraphicFramePr>
        <p:xfrm>
          <a:off x="264719" y="678677"/>
          <a:ext cx="11662562" cy="5973582"/>
        </p:xfrm>
        <a:graphic>
          <a:graphicData uri="http://schemas.openxmlformats.org/drawingml/2006/table">
            <a:tbl>
              <a:tblPr firstRow="1" bandRow="1">
                <a:solidFill>
                  <a:srgbClr val="6600FF"/>
                </a:solidFill>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748376">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612603">
                <a:tc>
                  <a:txBody>
                    <a:bodyPr/>
                    <a:lstStyle/>
                    <a:p>
                      <a:pPr algn="ctr">
                        <a:lnSpc>
                          <a:spcPct val="107000"/>
                        </a:lnSpc>
                        <a:spcAft>
                          <a:spcPts val="800"/>
                        </a:spcAft>
                      </a:pPr>
                      <a:r>
                        <a:rPr lang="en-US" sz="1600" b="1" dirty="0">
                          <a:solidFill>
                            <a:schemeClr val="tx1"/>
                          </a:solidFill>
                          <a:effectLst/>
                          <a:latin typeface="Söhne"/>
                        </a:rPr>
                        <a:t>1</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Detection and Segmentation of Cement Concrete Pavement Pothole Based on Image Processing Technology</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sz="1400" b="0" dirty="0">
                          <a:solidFill>
                            <a:schemeClr val="tx1"/>
                          </a:solidFill>
                          <a:effectLst/>
                          <a:latin typeface="Söhne"/>
                        </a:rPr>
                        <a:t>College of Energy and Transportation Engineering, </a:t>
                      </a:r>
                      <a:endParaRPr lang="en-US" sz="1050" b="0" dirty="0">
                        <a:solidFill>
                          <a:schemeClr val="tx1"/>
                        </a:solidFill>
                        <a:effectLst/>
                        <a:latin typeface="Söhne"/>
                      </a:endParaRPr>
                    </a:p>
                    <a:p>
                      <a:pPr algn="ctr">
                        <a:lnSpc>
                          <a:spcPct val="107000"/>
                        </a:lnSpc>
                        <a:spcAft>
                          <a:spcPts val="0"/>
                        </a:spcAft>
                      </a:pPr>
                      <a:r>
                        <a:rPr lang="en-US" sz="1400" b="0" dirty="0">
                          <a:solidFill>
                            <a:schemeClr val="tx1"/>
                          </a:solidFill>
                          <a:effectLst/>
                          <a:latin typeface="Söhne"/>
                        </a:rPr>
                        <a:t>Inner Mongolia Agricultural University.</a:t>
                      </a:r>
                      <a:endParaRPr lang="en-US" sz="105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2020</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342900" lvl="0" indent="-342900" algn="l">
                        <a:lnSpc>
                          <a:spcPct val="107000"/>
                        </a:lnSpc>
                        <a:spcAft>
                          <a:spcPts val="600"/>
                        </a:spcAft>
                        <a:buFont typeface="Symbol" panose="05050102010706020507" pitchFamily="18" charset="2"/>
                        <a:buChar char=""/>
                      </a:pPr>
                      <a:r>
                        <a:rPr lang="en-US" sz="1400" b="0" dirty="0">
                          <a:solidFill>
                            <a:schemeClr val="tx1"/>
                          </a:solidFill>
                          <a:effectLst/>
                          <a:latin typeface="Söhne"/>
                        </a:rPr>
                        <a:t>Using multiple methods simultaneously to determine potholes rather one method at a time.</a:t>
                      </a:r>
                      <a:endParaRPr lang="en-US" sz="1050" b="0" dirty="0">
                        <a:solidFill>
                          <a:schemeClr val="tx1"/>
                        </a:solidFill>
                        <a:effectLst/>
                        <a:latin typeface="Söhne"/>
                      </a:endParaRPr>
                    </a:p>
                    <a:p>
                      <a:pPr marL="226695" algn="l">
                        <a:lnSpc>
                          <a:spcPct val="107000"/>
                        </a:lnSpc>
                        <a:spcAft>
                          <a:spcPts val="600"/>
                        </a:spcAft>
                      </a:pPr>
                      <a:r>
                        <a:rPr lang="en-US" sz="500" b="0" dirty="0">
                          <a:solidFill>
                            <a:schemeClr val="tx1"/>
                          </a:solidFill>
                          <a:effectLst/>
                          <a:latin typeface="Söhne"/>
                        </a:rPr>
                        <a:t> </a:t>
                      </a:r>
                    </a:p>
                    <a:p>
                      <a:pPr marL="342900" lvl="0" indent="-342900" algn="l">
                        <a:lnSpc>
                          <a:spcPct val="107000"/>
                        </a:lnSpc>
                        <a:spcAft>
                          <a:spcPts val="600"/>
                        </a:spcAft>
                        <a:buFont typeface="Symbol" panose="05050102010706020507" pitchFamily="18" charset="2"/>
                        <a:buChar char=""/>
                      </a:pPr>
                      <a:r>
                        <a:rPr lang="en-US" sz="1400" b="0" dirty="0">
                          <a:solidFill>
                            <a:schemeClr val="tx1"/>
                          </a:solidFill>
                          <a:effectLst/>
                          <a:latin typeface="Söhne"/>
                        </a:rPr>
                        <a:t>Small pebbles and rocks show little to no influence on final results of detection of potholes.</a:t>
                      </a:r>
                      <a:endParaRPr lang="en-US" sz="1050" b="0" dirty="0">
                        <a:solidFill>
                          <a:schemeClr val="tx1"/>
                        </a:solidFill>
                        <a:effectLst/>
                        <a:latin typeface="Söhne"/>
                      </a:endParaRPr>
                    </a:p>
                    <a:p>
                      <a:pPr marL="226695" algn="l">
                        <a:lnSpc>
                          <a:spcPct val="107000"/>
                        </a:lnSpc>
                        <a:spcAft>
                          <a:spcPts val="600"/>
                        </a:spcAft>
                      </a:pPr>
                      <a:r>
                        <a:rPr lang="en-US" sz="500" b="0" dirty="0">
                          <a:solidFill>
                            <a:schemeClr val="tx1"/>
                          </a:solidFill>
                          <a:effectLst/>
                          <a:latin typeface="Söhne"/>
                        </a:rPr>
                        <a:t> </a:t>
                      </a:r>
                    </a:p>
                    <a:p>
                      <a:pPr marL="342900" lvl="0" indent="-342900" algn="l">
                        <a:lnSpc>
                          <a:spcPct val="107000"/>
                        </a:lnSpc>
                        <a:spcAft>
                          <a:spcPts val="600"/>
                        </a:spcAft>
                        <a:buFont typeface="Symbol" panose="05050102010706020507" pitchFamily="18" charset="2"/>
                        <a:buChar char=""/>
                      </a:pPr>
                      <a:r>
                        <a:rPr lang="en-US" sz="1400" b="0" dirty="0">
                          <a:solidFill>
                            <a:schemeClr val="tx1"/>
                          </a:solidFill>
                          <a:effectLst/>
                          <a:latin typeface="Söhne"/>
                        </a:rPr>
                        <a:t>Otsu, Edge Detection, K-Means and Watershed methods are used by this AI Model.</a:t>
                      </a:r>
                      <a:endParaRPr lang="en-US" sz="105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612603">
                <a:tc>
                  <a:txBody>
                    <a:bodyPr/>
                    <a:lstStyle/>
                    <a:p>
                      <a:pPr algn="ctr">
                        <a:lnSpc>
                          <a:spcPct val="107000"/>
                        </a:lnSpc>
                        <a:spcAft>
                          <a:spcPts val="800"/>
                        </a:spcAft>
                      </a:pPr>
                      <a:r>
                        <a:rPr lang="en-US" sz="1600" b="1" dirty="0">
                          <a:solidFill>
                            <a:schemeClr val="tx1"/>
                          </a:solidFill>
                          <a:effectLst/>
                          <a:latin typeface="Söhne"/>
                        </a:rPr>
                        <a:t>2</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1" dirty="0">
                          <a:solidFill>
                            <a:schemeClr val="tx1"/>
                          </a:solidFill>
                          <a:effectLst/>
                          <a:latin typeface="Söhne"/>
                        </a:rPr>
                        <a:t>Applications of Artificial Intelligence Enhanced Drones in Distress</a:t>
                      </a:r>
                      <a:endParaRPr lang="en-US" sz="1050" b="1" dirty="0">
                        <a:solidFill>
                          <a:schemeClr val="tx1"/>
                        </a:solidFill>
                        <a:effectLst/>
                        <a:latin typeface="Söhne"/>
                      </a:endParaRPr>
                    </a:p>
                    <a:p>
                      <a:pPr algn="ctr">
                        <a:lnSpc>
                          <a:spcPct val="107000"/>
                        </a:lnSpc>
                        <a:spcAft>
                          <a:spcPts val="0"/>
                        </a:spcAft>
                      </a:pPr>
                      <a:r>
                        <a:rPr lang="en-US" sz="1400" b="1" dirty="0">
                          <a:solidFill>
                            <a:schemeClr val="tx1"/>
                          </a:solidFill>
                          <a:effectLst/>
                          <a:latin typeface="Söhne"/>
                        </a:rPr>
                        <a:t>Pavement, Pothole Detection, and Healthcare Monitoring with</a:t>
                      </a:r>
                      <a:endParaRPr lang="en-US" sz="1050" b="1" dirty="0">
                        <a:solidFill>
                          <a:schemeClr val="tx1"/>
                        </a:solidFill>
                        <a:effectLst/>
                        <a:latin typeface="Söhne"/>
                      </a:endParaRPr>
                    </a:p>
                    <a:p>
                      <a:pPr algn="ctr">
                        <a:lnSpc>
                          <a:spcPct val="107000"/>
                        </a:lnSpc>
                        <a:spcAft>
                          <a:spcPts val="0"/>
                        </a:spcAft>
                      </a:pPr>
                      <a:r>
                        <a:rPr lang="en-US" sz="1400" b="1" dirty="0">
                          <a:solidFill>
                            <a:schemeClr val="tx1"/>
                          </a:solidFill>
                          <a:effectLst/>
                          <a:latin typeface="Söhne"/>
                        </a:rPr>
                        <a:t>Service Delivery</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0" dirty="0">
                          <a:solidFill>
                            <a:schemeClr val="tx1"/>
                          </a:solidFill>
                          <a:effectLst/>
                          <a:latin typeface="Söhne"/>
                        </a:rPr>
                        <a:t>Xi’an Aeronautical Institute, Xi’an, China.</a:t>
                      </a:r>
                      <a:endParaRPr lang="en-US" sz="1050" b="0" dirty="0">
                        <a:solidFill>
                          <a:schemeClr val="tx1"/>
                        </a:solidFill>
                        <a:effectLst/>
                        <a:latin typeface="Söhne"/>
                      </a:endParaRPr>
                    </a:p>
                    <a:p>
                      <a:pPr algn="ctr">
                        <a:lnSpc>
                          <a:spcPct val="107000"/>
                        </a:lnSpc>
                        <a:spcAft>
                          <a:spcPts val="800"/>
                        </a:spcAft>
                      </a:pPr>
                      <a:r>
                        <a:rPr lang="en-US" sz="1400" b="0" dirty="0">
                          <a:solidFill>
                            <a:schemeClr val="tx1"/>
                          </a:solidFill>
                          <a:effectLst/>
                          <a:latin typeface="Söhne"/>
                        </a:rPr>
                        <a:t> </a:t>
                      </a:r>
                      <a:endParaRPr lang="en-US" sz="1050" b="0" dirty="0">
                        <a:solidFill>
                          <a:schemeClr val="tx1"/>
                        </a:solidFill>
                        <a:effectLst/>
                        <a:latin typeface="Söhne"/>
                      </a:endParaRPr>
                    </a:p>
                    <a:p>
                      <a:pPr algn="ctr">
                        <a:lnSpc>
                          <a:spcPct val="107000"/>
                        </a:lnSpc>
                        <a:spcAft>
                          <a:spcPts val="800"/>
                        </a:spcAft>
                      </a:pPr>
                      <a:r>
                        <a:rPr lang="en-US" sz="1400" b="0" dirty="0">
                          <a:solidFill>
                            <a:schemeClr val="tx1"/>
                          </a:solidFill>
                          <a:effectLst/>
                          <a:latin typeface="Söhne"/>
                        </a:rPr>
                        <a:t>Northwestern Polytechnical University, Xi’an, China.</a:t>
                      </a:r>
                      <a:endParaRPr lang="en-US" sz="105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1" dirty="0">
                          <a:solidFill>
                            <a:schemeClr val="tx1"/>
                          </a:solidFill>
                          <a:effectLst/>
                          <a:latin typeface="Söhne"/>
                        </a:rPr>
                        <a:t>2022</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gn="l">
                        <a:lnSpc>
                          <a:spcPct val="107000"/>
                        </a:lnSpc>
                        <a:buFont typeface="Symbol" panose="05050102010706020507" pitchFamily="18" charset="2"/>
                        <a:buChar char=""/>
                      </a:pPr>
                      <a:r>
                        <a:rPr lang="en-US" sz="1800" b="0" dirty="0">
                          <a:solidFill>
                            <a:schemeClr val="tx1"/>
                          </a:solidFill>
                          <a:effectLst/>
                          <a:latin typeface="Söhne"/>
                        </a:rPr>
                        <a:t>Deep learning techniques like SVM, CNN, RNNs, BPNN are better at segmentation of images than existing edge methods like Sobel approach and Canny method.</a:t>
                      </a:r>
                      <a:endParaRPr lang="en-US" sz="1050" b="0" dirty="0">
                        <a:solidFill>
                          <a:schemeClr val="tx1"/>
                        </a:solidFill>
                        <a:effectLst/>
                        <a:latin typeface="Söhne"/>
                      </a:endParaRPr>
                    </a:p>
                    <a:p>
                      <a:pPr marL="342900" lvl="0" indent="-342900" algn="l">
                        <a:lnSpc>
                          <a:spcPct val="107000"/>
                        </a:lnSpc>
                        <a:spcAft>
                          <a:spcPts val="800"/>
                        </a:spcAft>
                        <a:buFont typeface="Symbol" panose="05050102010706020507" pitchFamily="18" charset="2"/>
                        <a:buChar char=""/>
                      </a:pPr>
                      <a:r>
                        <a:rPr lang="en-US" sz="1800" b="0" dirty="0">
                          <a:solidFill>
                            <a:schemeClr val="tx1"/>
                          </a:solidFill>
                          <a:effectLst/>
                          <a:latin typeface="Söhne"/>
                        </a:rPr>
                        <a:t>A huge amount of memory that is usually unavailable is essential to train CNN on high-resolution images.</a:t>
                      </a:r>
                      <a:endParaRPr lang="en-US" sz="105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7" name="Picture 6">
            <a:extLst>
              <a:ext uri="{FF2B5EF4-FFF2-40B4-BE49-F238E27FC236}">
                <a16:creationId xmlns:a16="http://schemas.microsoft.com/office/drawing/2014/main" id="{D0A12C41-E7BF-4F0E-1790-14B979E518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8" name="Title 1">
            <a:extLst>
              <a:ext uri="{FF2B5EF4-FFF2-40B4-BE49-F238E27FC236}">
                <a16:creationId xmlns:a16="http://schemas.microsoft.com/office/drawing/2014/main" id="{68C0BF5C-F087-33E7-DC8F-4CA11F80E08A}"/>
              </a:ext>
            </a:extLst>
          </p:cNvPr>
          <p:cNvSpPr txBox="1">
            <a:spLocks/>
          </p:cNvSpPr>
          <p:nvPr/>
        </p:nvSpPr>
        <p:spPr>
          <a:xfrm>
            <a:off x="152050" y="153421"/>
            <a:ext cx="2816279" cy="525256"/>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tLang="en-US" sz="2800" dirty="0">
                <a:latin typeface="Assassin$" panose="02000000000000000000" pitchFamily="2" charset="0"/>
              </a:rPr>
              <a:t>Background Study</a:t>
            </a:r>
          </a:p>
        </p:txBody>
      </p:sp>
      <p:sp>
        <p:nvSpPr>
          <p:cNvPr id="4" name="Rectangle 3">
            <a:extLst>
              <a:ext uri="{FF2B5EF4-FFF2-40B4-BE49-F238E27FC236}">
                <a16:creationId xmlns:a16="http://schemas.microsoft.com/office/drawing/2014/main" id="{D9381BAA-0589-2A08-3627-46E47428EE01}"/>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1CC58EB4-24E1-C727-9312-8036D4A2C687}"/>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2540904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A7F671-D1F4-B0F6-8298-09FD22D8B2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graphicFrame>
        <p:nvGraphicFramePr>
          <p:cNvPr id="6" name="Table 5">
            <a:extLst>
              <a:ext uri="{FF2B5EF4-FFF2-40B4-BE49-F238E27FC236}">
                <a16:creationId xmlns:a16="http://schemas.microsoft.com/office/drawing/2014/main" id="{3595B7AF-F00C-2706-57D2-D4BB61088B17}"/>
              </a:ext>
            </a:extLst>
          </p:cNvPr>
          <p:cNvGraphicFramePr>
            <a:graphicFrameLocks noGrp="1"/>
          </p:cNvGraphicFramePr>
          <p:nvPr>
            <p:extLst>
              <p:ext uri="{D42A27DB-BD31-4B8C-83A1-F6EECF244321}">
                <p14:modId xmlns:p14="http://schemas.microsoft.com/office/powerpoint/2010/main" val="1808521452"/>
              </p:ext>
            </p:extLst>
          </p:nvPr>
        </p:nvGraphicFramePr>
        <p:xfrm>
          <a:off x="251670" y="645120"/>
          <a:ext cx="11727808" cy="6009680"/>
        </p:xfrm>
        <a:graphic>
          <a:graphicData uri="http://schemas.openxmlformats.org/drawingml/2006/table">
            <a:tbl>
              <a:tblPr firstRow="1" bandRow="1">
                <a:tableStyleId>{5C22544A-7EE6-4342-B048-85BDC9FD1C3A}</a:tableStyleId>
              </a:tblPr>
              <a:tblGrid>
                <a:gridCol w="850767">
                  <a:extLst>
                    <a:ext uri="{9D8B030D-6E8A-4147-A177-3AD203B41FA5}">
                      <a16:colId xmlns:a16="http://schemas.microsoft.com/office/drawing/2014/main" val="2329090930"/>
                    </a:ext>
                  </a:extLst>
                </a:gridCol>
                <a:gridCol w="1877783">
                  <a:extLst>
                    <a:ext uri="{9D8B030D-6E8A-4147-A177-3AD203B41FA5}">
                      <a16:colId xmlns:a16="http://schemas.microsoft.com/office/drawing/2014/main" val="577362987"/>
                    </a:ext>
                  </a:extLst>
                </a:gridCol>
                <a:gridCol w="1877783">
                  <a:extLst>
                    <a:ext uri="{9D8B030D-6E8A-4147-A177-3AD203B41FA5}">
                      <a16:colId xmlns:a16="http://schemas.microsoft.com/office/drawing/2014/main" val="2443186734"/>
                    </a:ext>
                  </a:extLst>
                </a:gridCol>
                <a:gridCol w="840286">
                  <a:extLst>
                    <a:ext uri="{9D8B030D-6E8A-4147-A177-3AD203B41FA5}">
                      <a16:colId xmlns:a16="http://schemas.microsoft.com/office/drawing/2014/main" val="1777063478"/>
                    </a:ext>
                  </a:extLst>
                </a:gridCol>
                <a:gridCol w="6281189">
                  <a:extLst>
                    <a:ext uri="{9D8B030D-6E8A-4147-A177-3AD203B41FA5}">
                      <a16:colId xmlns:a16="http://schemas.microsoft.com/office/drawing/2014/main" val="1278351651"/>
                    </a:ext>
                  </a:extLst>
                </a:gridCol>
              </a:tblGrid>
              <a:tr h="566761">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873021">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3</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Detection of Potholes on Roads using a Drone</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0" dirty="0">
                          <a:solidFill>
                            <a:schemeClr val="tx1"/>
                          </a:solidFill>
                          <a:effectLst/>
                          <a:latin typeface="Söhne"/>
                          <a:ea typeface="Calibri" panose="020F0502020204030204" pitchFamily="34" charset="0"/>
                          <a:cs typeface="Times New Roman" panose="02020603050405020304" pitchFamily="18" charset="0"/>
                        </a:rPr>
                        <a:t>Associate Professor, Dept of CSE, BMS Institute of Technology and Management, Bangalore, India.</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800"/>
                        </a:spcAft>
                      </a:pPr>
                      <a:r>
                        <a:rPr lang="en-US" sz="1400" b="0" dirty="0">
                          <a:solidFill>
                            <a:schemeClr val="tx1"/>
                          </a:solidFill>
                          <a:effectLst/>
                          <a:latin typeface="Söhne"/>
                          <a:ea typeface="Calibri" panose="020F0502020204030204" pitchFamily="34" charset="0"/>
                          <a:cs typeface="Times New Roman" panose="02020603050405020304" pitchFamily="18" charset="0"/>
                        </a:rPr>
                        <a:t> </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800"/>
                        </a:spcAft>
                      </a:pPr>
                      <a:r>
                        <a:rPr lang="en-US" sz="1400" b="0" dirty="0">
                          <a:solidFill>
                            <a:schemeClr val="tx1"/>
                          </a:solidFill>
                          <a:effectLst/>
                          <a:latin typeface="Söhne"/>
                          <a:ea typeface="Calibri" panose="020F0502020204030204" pitchFamily="34" charset="0"/>
                          <a:cs typeface="Times New Roman" panose="02020603050405020304" pitchFamily="18" charset="0"/>
                        </a:rPr>
                        <a:t>Dept of CSE, BMS Institute of Technology and Management, Bangalore, India.</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2021</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342900" lvl="0" indent="-342900" algn="l">
                        <a:lnSpc>
                          <a:spcPct val="107000"/>
                        </a:lnSpc>
                        <a:buFont typeface="Symbol" panose="05050102010706020507" pitchFamily="18" charset="2"/>
                        <a:buChar char=""/>
                      </a:pPr>
                      <a:r>
                        <a:rPr lang="en-US" sz="1400" b="0" dirty="0">
                          <a:solidFill>
                            <a:schemeClr val="tx1"/>
                          </a:solidFill>
                          <a:effectLst/>
                          <a:latin typeface="Söhne"/>
                          <a:ea typeface="Calibri" panose="020F0502020204030204" pitchFamily="34" charset="0"/>
                          <a:cs typeface="Times New Roman" panose="02020603050405020304" pitchFamily="18" charset="0"/>
                        </a:rPr>
                        <a:t>Using the YOLOv3 Model (state-of-the-art, real-time  object detection system) and train it to identify potholes.</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180340" algn="l">
                        <a:lnSpc>
                          <a:spcPct val="107000"/>
                        </a:lnSpc>
                      </a:pP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buFont typeface="Symbol" panose="05050102010706020507" pitchFamily="18" charset="2"/>
                        <a:buChar char=""/>
                      </a:pPr>
                      <a:r>
                        <a:rPr lang="en-US" sz="1400" b="0" dirty="0">
                          <a:solidFill>
                            <a:schemeClr val="tx1"/>
                          </a:solidFill>
                          <a:effectLst/>
                          <a:latin typeface="Söhne"/>
                          <a:ea typeface="Calibri" panose="020F0502020204030204" pitchFamily="34" charset="0"/>
                          <a:cs typeface="Times New Roman" panose="02020603050405020304" pitchFamily="18" charset="0"/>
                        </a:rPr>
                        <a:t>The system accurately detects potholes on a road through imaging and creates an opensource map-based database of potholes on the road that is updated in real time.</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180340" algn="l">
                        <a:lnSpc>
                          <a:spcPct val="107000"/>
                        </a:lnSpc>
                      </a:pP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buFont typeface="Symbol" panose="05050102010706020507" pitchFamily="18" charset="2"/>
                        <a:buChar char=""/>
                      </a:pPr>
                      <a:r>
                        <a:rPr lang="en-US" sz="1400" b="0" dirty="0">
                          <a:solidFill>
                            <a:schemeClr val="tx1"/>
                          </a:solidFill>
                          <a:effectLst/>
                          <a:latin typeface="Söhne"/>
                          <a:ea typeface="Calibri" panose="020F0502020204030204" pitchFamily="34" charset="0"/>
                          <a:cs typeface="Times New Roman" panose="02020603050405020304" pitchFamily="18" charset="0"/>
                        </a:rPr>
                        <a:t>It also provides real time pothole information to the government and general public through the opensource map which enable the government to maintain and fix potholes faster.</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buFont typeface="Symbol" panose="05050102010706020507" pitchFamily="18" charset="2"/>
                        <a:buChar char=""/>
                      </a:pP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spcAft>
                          <a:spcPts val="800"/>
                        </a:spcAft>
                        <a:buFont typeface="Symbol" panose="05050102010706020507" pitchFamily="18" charset="2"/>
                        <a:buChar char=""/>
                      </a:pPr>
                      <a:r>
                        <a:rPr lang="en-US" sz="1400" b="0" dirty="0">
                          <a:solidFill>
                            <a:schemeClr val="tx1"/>
                          </a:solidFill>
                          <a:effectLst/>
                          <a:latin typeface="Söhne"/>
                          <a:ea typeface="Calibri" panose="020F0502020204030204" pitchFamily="34" charset="0"/>
                          <a:cs typeface="Times New Roman" panose="02020603050405020304" pitchFamily="18" charset="0"/>
                        </a:rPr>
                        <a:t>The system developed has an accuracy of 85% and also has a low rate of false-positives and false negatives.</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569898">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4</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Detection of Pothole by Image Processing Using </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Unmanned Aerial Vehicles (UAVs)</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0" dirty="0">
                          <a:solidFill>
                            <a:schemeClr val="tx1"/>
                          </a:solidFill>
                          <a:effectLst/>
                          <a:latin typeface="Söhne"/>
                          <a:ea typeface="Calibri" panose="020F0502020204030204" pitchFamily="34" charset="0"/>
                          <a:cs typeface="Times New Roman" panose="02020603050405020304" pitchFamily="18" charset="0"/>
                        </a:rPr>
                        <a:t>Department of Electronics &amp; Tele communication, Pimpri Chinchwad College of Engineering </a:t>
                      </a:r>
                    </a:p>
                    <a:p>
                      <a:pPr algn="ctr">
                        <a:lnSpc>
                          <a:spcPct val="107000"/>
                        </a:lnSpc>
                        <a:spcAft>
                          <a:spcPts val="0"/>
                        </a:spcAft>
                      </a:pPr>
                      <a:r>
                        <a:rPr lang="en-US" sz="1400" b="0" dirty="0">
                          <a:solidFill>
                            <a:schemeClr val="tx1"/>
                          </a:solidFill>
                          <a:effectLst/>
                          <a:latin typeface="Söhne"/>
                          <a:ea typeface="Calibri" panose="020F0502020204030204" pitchFamily="34" charset="0"/>
                          <a:cs typeface="Times New Roman" panose="02020603050405020304" pitchFamily="18" charset="0"/>
                        </a:rPr>
                        <a:t>Pune, India.</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2020</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gn="l">
                        <a:lnSpc>
                          <a:spcPct val="107000"/>
                        </a:lnSpc>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Proposed a method for automatic detection of potholes based on RGB color space image segmentation.</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107950" algn="l">
                        <a:lnSpc>
                          <a:spcPct val="107000"/>
                        </a:lnSpc>
                      </a:pPr>
                      <a:r>
                        <a:rPr lang="en-US" sz="1000" b="0" dirty="0">
                          <a:solidFill>
                            <a:schemeClr val="tx1"/>
                          </a:solidFill>
                          <a:effectLst/>
                          <a:latin typeface="Söhne"/>
                          <a:ea typeface="Calibri" panose="020F0502020204030204" pitchFamily="34" charset="0"/>
                          <a:cs typeface="Times New Roman" panose="02020603050405020304" pitchFamily="18" charset="0"/>
                        </a:rPr>
                        <a:t> </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Potholes are detected by filtering pixels using medium filters and morphological operations in MATLAB. </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107950" algn="l">
                        <a:lnSpc>
                          <a:spcPct val="107000"/>
                        </a:lnSpc>
                      </a:pPr>
                      <a:r>
                        <a:rPr lang="en-US" sz="1000" b="0" dirty="0">
                          <a:solidFill>
                            <a:schemeClr val="tx1"/>
                          </a:solidFill>
                          <a:effectLst/>
                          <a:latin typeface="Söhne"/>
                          <a:ea typeface="Calibri" panose="020F0502020204030204" pitchFamily="34" charset="0"/>
                          <a:cs typeface="Times New Roman" panose="02020603050405020304" pitchFamily="18" charset="0"/>
                        </a:rPr>
                        <a:t> </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After all linear and image boundary shapes are filtered, the remaining portions are detected as potholes.</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107950" algn="l">
                        <a:lnSpc>
                          <a:spcPct val="107000"/>
                        </a:lnSpc>
                      </a:pPr>
                      <a:r>
                        <a:rPr lang="en-US" sz="1000" b="0" dirty="0">
                          <a:solidFill>
                            <a:schemeClr val="tx1"/>
                          </a:solidFill>
                          <a:effectLst/>
                          <a:latin typeface="Söhne"/>
                          <a:ea typeface="Calibri" panose="020F0502020204030204" pitchFamily="34" charset="0"/>
                          <a:cs typeface="Times New Roman" panose="02020603050405020304" pitchFamily="18" charset="0"/>
                        </a:rPr>
                        <a:t> </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spcAft>
                          <a:spcPts val="800"/>
                        </a:spcAft>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Passing the image through 5 steps to process and detect the potholes.</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sp>
        <p:nvSpPr>
          <p:cNvPr id="2" name="Rectangle 1">
            <a:extLst>
              <a:ext uri="{FF2B5EF4-FFF2-40B4-BE49-F238E27FC236}">
                <a16:creationId xmlns:a16="http://schemas.microsoft.com/office/drawing/2014/main" id="{1990EAB1-56A1-5247-3345-A5DF1375CACD}"/>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17943AB6-0C9C-B695-C659-B2C64CC265D0}"/>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879173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C223124-CC23-047F-4673-21D9EB64EB0F}"/>
              </a:ext>
            </a:extLst>
          </p:cNvPr>
          <p:cNvGraphicFramePr>
            <a:graphicFrameLocks noGrp="1"/>
          </p:cNvGraphicFramePr>
          <p:nvPr>
            <p:extLst>
              <p:ext uri="{D42A27DB-BD31-4B8C-83A1-F6EECF244321}">
                <p14:modId xmlns:p14="http://schemas.microsoft.com/office/powerpoint/2010/main" val="1772989278"/>
              </p:ext>
            </p:extLst>
          </p:nvPr>
        </p:nvGraphicFramePr>
        <p:xfrm>
          <a:off x="243282" y="754176"/>
          <a:ext cx="11702642" cy="5875223"/>
        </p:xfrm>
        <a:graphic>
          <a:graphicData uri="http://schemas.openxmlformats.org/drawingml/2006/table">
            <a:tbl>
              <a:tblPr firstRow="1" bandRow="1">
                <a:tableStyleId>{5C22544A-7EE6-4342-B048-85BDC9FD1C3A}</a:tableStyleId>
              </a:tblPr>
              <a:tblGrid>
                <a:gridCol w="789050">
                  <a:extLst>
                    <a:ext uri="{9D8B030D-6E8A-4147-A177-3AD203B41FA5}">
                      <a16:colId xmlns:a16="http://schemas.microsoft.com/office/drawing/2014/main" val="2329090930"/>
                    </a:ext>
                  </a:extLst>
                </a:gridCol>
                <a:gridCol w="2267327">
                  <a:extLst>
                    <a:ext uri="{9D8B030D-6E8A-4147-A177-3AD203B41FA5}">
                      <a16:colId xmlns:a16="http://schemas.microsoft.com/office/drawing/2014/main" val="577362987"/>
                    </a:ext>
                  </a:extLst>
                </a:gridCol>
                <a:gridCol w="1993537">
                  <a:extLst>
                    <a:ext uri="{9D8B030D-6E8A-4147-A177-3AD203B41FA5}">
                      <a16:colId xmlns:a16="http://schemas.microsoft.com/office/drawing/2014/main" val="2443186734"/>
                    </a:ext>
                  </a:extLst>
                </a:gridCol>
                <a:gridCol w="1095162">
                  <a:extLst>
                    <a:ext uri="{9D8B030D-6E8A-4147-A177-3AD203B41FA5}">
                      <a16:colId xmlns:a16="http://schemas.microsoft.com/office/drawing/2014/main" val="1777063478"/>
                    </a:ext>
                  </a:extLst>
                </a:gridCol>
                <a:gridCol w="5557566">
                  <a:extLst>
                    <a:ext uri="{9D8B030D-6E8A-4147-A177-3AD203B41FA5}">
                      <a16:colId xmlns:a16="http://schemas.microsoft.com/office/drawing/2014/main" val="1278351651"/>
                    </a:ext>
                  </a:extLst>
                </a:gridCol>
              </a:tblGrid>
              <a:tr h="782347">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5092876">
                <a:tc>
                  <a:txBody>
                    <a:bodyPr/>
                    <a:lstStyle/>
                    <a:p>
                      <a:pPr algn="ctr">
                        <a:lnSpc>
                          <a:spcPct val="107000"/>
                        </a:lnSpc>
                        <a:spcAft>
                          <a:spcPts val="800"/>
                        </a:spcAft>
                      </a:pPr>
                      <a:r>
                        <a:rPr lang="en-US" sz="1800" b="1" dirty="0">
                          <a:solidFill>
                            <a:schemeClr val="tx1"/>
                          </a:solidFill>
                          <a:effectLst/>
                          <a:latin typeface="Söhne"/>
                          <a:ea typeface="Calibri" panose="020F0502020204030204" pitchFamily="34" charset="0"/>
                          <a:cs typeface="Times New Roman" panose="02020603050405020304" pitchFamily="18" charset="0"/>
                        </a:rPr>
                        <a:t> 5</a:t>
                      </a:r>
                      <a:endParaRPr lang="en-US" sz="120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2000" b="1" dirty="0">
                          <a:solidFill>
                            <a:schemeClr val="tx1"/>
                          </a:solidFill>
                          <a:effectLst/>
                          <a:latin typeface="Söhne"/>
                          <a:ea typeface="Calibri" panose="020F0502020204030204" pitchFamily="34" charset="0"/>
                          <a:cs typeface="Times New Roman" panose="02020603050405020304" pitchFamily="18" charset="0"/>
                        </a:rPr>
                        <a:t>Detecting potholes using simple image processing techniques and real-world footage</a:t>
                      </a:r>
                      <a:endParaRPr lang="en-US" sz="12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sz="1800" b="0" dirty="0">
                          <a:solidFill>
                            <a:schemeClr val="tx1"/>
                          </a:solidFill>
                          <a:effectLst/>
                          <a:latin typeface="Söhne"/>
                          <a:ea typeface="Calibri" panose="020F0502020204030204" pitchFamily="34" charset="0"/>
                          <a:cs typeface="Times New Roman" panose="02020603050405020304" pitchFamily="18" charset="0"/>
                        </a:rPr>
                        <a:t>Computer Science Division, Stellenbosch University, Private Bag X1, Matieland,</a:t>
                      </a:r>
                      <a:endParaRPr lang="en-US" sz="12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0"/>
                        </a:spcAft>
                      </a:pPr>
                      <a:r>
                        <a:rPr lang="en-US" sz="1800" b="0" dirty="0">
                          <a:solidFill>
                            <a:schemeClr val="tx1"/>
                          </a:solidFill>
                          <a:effectLst/>
                          <a:latin typeface="Söhne"/>
                          <a:ea typeface="Calibri" panose="020F0502020204030204" pitchFamily="34" charset="0"/>
                          <a:cs typeface="Times New Roman" panose="02020603050405020304" pitchFamily="18" charset="0"/>
                        </a:rPr>
                        <a:t>South Africa.</a:t>
                      </a:r>
                      <a:endParaRPr lang="en-US" sz="12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0"/>
                        </a:spcAft>
                      </a:pPr>
                      <a:r>
                        <a:rPr lang="en-US" sz="1000" b="0" dirty="0">
                          <a:solidFill>
                            <a:schemeClr val="tx1"/>
                          </a:solidFill>
                          <a:effectLst/>
                          <a:latin typeface="Söhne"/>
                          <a:ea typeface="Calibri" panose="020F0502020204030204" pitchFamily="34" charset="0"/>
                          <a:cs typeface="Times New Roman" panose="02020603050405020304" pitchFamily="18" charset="0"/>
                        </a:rPr>
                        <a:t>  </a:t>
                      </a:r>
                      <a:endParaRPr lang="en-US" sz="12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0"/>
                        </a:spcAft>
                      </a:pPr>
                      <a:r>
                        <a:rPr lang="en-US" sz="1800" b="0" dirty="0">
                          <a:solidFill>
                            <a:schemeClr val="tx1"/>
                          </a:solidFill>
                          <a:effectLst/>
                          <a:latin typeface="Söhne"/>
                          <a:ea typeface="Calibri" panose="020F0502020204030204" pitchFamily="34" charset="0"/>
                          <a:cs typeface="Times New Roman" panose="02020603050405020304" pitchFamily="18" charset="0"/>
                        </a:rPr>
                        <a:t>Department of E&amp;E Engineering, Stellenbosch University, Private Bag X1, Matieland,</a:t>
                      </a:r>
                      <a:endParaRPr lang="en-US" sz="12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0"/>
                        </a:spcAft>
                      </a:pPr>
                      <a:r>
                        <a:rPr lang="en-US" sz="1800" b="0" dirty="0">
                          <a:solidFill>
                            <a:schemeClr val="tx1"/>
                          </a:solidFill>
                          <a:effectLst/>
                          <a:latin typeface="Söhne"/>
                          <a:ea typeface="Calibri" panose="020F0502020204030204" pitchFamily="34" charset="0"/>
                          <a:cs typeface="Times New Roman" panose="02020603050405020304" pitchFamily="18" charset="0"/>
                        </a:rPr>
                        <a:t>South Africa.</a:t>
                      </a:r>
                      <a:endParaRPr lang="en-US" sz="12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800" b="1" dirty="0">
                          <a:solidFill>
                            <a:schemeClr val="tx1"/>
                          </a:solidFill>
                          <a:effectLst/>
                          <a:latin typeface="Söhne"/>
                          <a:ea typeface="Calibri" panose="020F0502020204030204" pitchFamily="34" charset="0"/>
                          <a:cs typeface="Times New Roman" panose="02020603050405020304" pitchFamily="18" charset="0"/>
                        </a:rPr>
                        <a:t>2015</a:t>
                      </a:r>
                      <a:endParaRPr lang="en-US" sz="12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342900" lvl="0" indent="-342900" algn="l">
                        <a:lnSpc>
                          <a:spcPct val="107000"/>
                        </a:lnSpc>
                        <a:buFont typeface="Symbol" panose="05050102010706020507" pitchFamily="18" charset="2"/>
                        <a:buChar char=""/>
                      </a:pPr>
                      <a:r>
                        <a:rPr lang="en-US" sz="1800" dirty="0">
                          <a:solidFill>
                            <a:schemeClr val="tx1"/>
                          </a:solidFill>
                          <a:effectLst/>
                          <a:latin typeface="Söhne"/>
                          <a:ea typeface="Calibri" panose="020F0502020204030204" pitchFamily="34" charset="0"/>
                          <a:cs typeface="Times New Roman" panose="02020603050405020304" pitchFamily="18" charset="0"/>
                        </a:rPr>
                        <a:t>Without requiring any model training, the research proposed a solid preliminary approach for pothole recognition utilizing a single optical camera that can identify potholes within a range of ≈ 2 m to 20 m.</a:t>
                      </a:r>
                      <a:endParaRPr lang="en-US" sz="1200" dirty="0">
                        <a:solidFill>
                          <a:schemeClr val="tx1"/>
                        </a:solidFill>
                        <a:effectLst/>
                        <a:latin typeface="Söhne"/>
                        <a:ea typeface="Calibri" panose="020F0502020204030204" pitchFamily="34" charset="0"/>
                        <a:cs typeface="Times New Roman" panose="02020603050405020304" pitchFamily="18" charset="0"/>
                      </a:endParaRPr>
                    </a:p>
                    <a:p>
                      <a:pPr marL="107950" algn="l">
                        <a:lnSpc>
                          <a:spcPct val="107000"/>
                        </a:lnSpc>
                      </a:pPr>
                      <a:r>
                        <a:rPr lang="en-US" sz="1800" dirty="0">
                          <a:solidFill>
                            <a:schemeClr val="tx1"/>
                          </a:solidFill>
                          <a:effectLst/>
                          <a:latin typeface="Söhne"/>
                          <a:ea typeface="Calibri" panose="020F0502020204030204" pitchFamily="34" charset="0"/>
                          <a:cs typeface="Times New Roman" panose="02020603050405020304" pitchFamily="18" charset="0"/>
                        </a:rPr>
                        <a:t> </a:t>
                      </a:r>
                      <a:endParaRPr lang="en-US" sz="120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gn="l">
                        <a:lnSpc>
                          <a:spcPct val="107000"/>
                        </a:lnSpc>
                        <a:spcAft>
                          <a:spcPts val="800"/>
                        </a:spcAft>
                        <a:buFont typeface="Symbol" panose="05050102010706020507" pitchFamily="18" charset="2"/>
                        <a:buChar char=""/>
                      </a:pPr>
                      <a:r>
                        <a:rPr lang="en-US" sz="1800" dirty="0">
                          <a:solidFill>
                            <a:schemeClr val="tx1"/>
                          </a:solidFill>
                          <a:effectLst/>
                          <a:latin typeface="Söhne"/>
                          <a:ea typeface="Calibri" panose="020F0502020204030204" pitchFamily="34" charset="0"/>
                          <a:cs typeface="Times New Roman" panose="02020603050405020304" pitchFamily="18" charset="0"/>
                        </a:rPr>
                        <a:t>The algorithm execution speed is sufficient for vehicles traveling at less than 60 km/h, according to time measurements of the algorithms; however, the real maximum distance at which a pothole may be identified has to be increased to take the driver's response time into consideration.</a:t>
                      </a:r>
                      <a:endParaRPr lang="en-US" sz="120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bl>
          </a:graphicData>
        </a:graphic>
      </p:graphicFrame>
      <p:pic>
        <p:nvPicPr>
          <p:cNvPr id="5" name="Picture 4">
            <a:extLst>
              <a:ext uri="{FF2B5EF4-FFF2-40B4-BE49-F238E27FC236}">
                <a16:creationId xmlns:a16="http://schemas.microsoft.com/office/drawing/2014/main" id="{F6E41157-273A-16C2-6F5A-7556AF93EB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2" name="Rectangle 1">
            <a:extLst>
              <a:ext uri="{FF2B5EF4-FFF2-40B4-BE49-F238E27FC236}">
                <a16:creationId xmlns:a16="http://schemas.microsoft.com/office/drawing/2014/main" id="{292B2761-F0E6-4263-BBF2-80156768BAA8}"/>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3C443D35-7BAA-1E47-6775-46A335167EFE}"/>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372091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D1FED7FC-4E88-AD7E-91BD-93B246CA5644}"/>
              </a:ext>
            </a:extLst>
          </p:cNvPr>
          <p:cNvGraphicFramePr>
            <a:graphicFrameLocks noGrp="1"/>
          </p:cNvGraphicFramePr>
          <p:nvPr>
            <p:extLst>
              <p:ext uri="{D42A27DB-BD31-4B8C-83A1-F6EECF244321}">
                <p14:modId xmlns:p14="http://schemas.microsoft.com/office/powerpoint/2010/main" val="1429393664"/>
              </p:ext>
            </p:extLst>
          </p:nvPr>
        </p:nvGraphicFramePr>
        <p:xfrm>
          <a:off x="251670" y="645120"/>
          <a:ext cx="11727808" cy="6014760"/>
        </p:xfrm>
        <a:graphic>
          <a:graphicData uri="http://schemas.openxmlformats.org/drawingml/2006/table">
            <a:tbl>
              <a:tblPr firstRow="1" bandRow="1">
                <a:tableStyleId>{5C22544A-7EE6-4342-B048-85BDC9FD1C3A}</a:tableStyleId>
              </a:tblPr>
              <a:tblGrid>
                <a:gridCol w="755009">
                  <a:extLst>
                    <a:ext uri="{9D8B030D-6E8A-4147-A177-3AD203B41FA5}">
                      <a16:colId xmlns:a16="http://schemas.microsoft.com/office/drawing/2014/main" val="2329090930"/>
                    </a:ext>
                  </a:extLst>
                </a:gridCol>
                <a:gridCol w="1912690">
                  <a:extLst>
                    <a:ext uri="{9D8B030D-6E8A-4147-A177-3AD203B41FA5}">
                      <a16:colId xmlns:a16="http://schemas.microsoft.com/office/drawing/2014/main" val="577362987"/>
                    </a:ext>
                  </a:extLst>
                </a:gridCol>
                <a:gridCol w="1795244">
                  <a:extLst>
                    <a:ext uri="{9D8B030D-6E8A-4147-A177-3AD203B41FA5}">
                      <a16:colId xmlns:a16="http://schemas.microsoft.com/office/drawing/2014/main" val="2443186734"/>
                    </a:ext>
                  </a:extLst>
                </a:gridCol>
                <a:gridCol w="805343">
                  <a:extLst>
                    <a:ext uri="{9D8B030D-6E8A-4147-A177-3AD203B41FA5}">
                      <a16:colId xmlns:a16="http://schemas.microsoft.com/office/drawing/2014/main" val="1777063478"/>
                    </a:ext>
                  </a:extLst>
                </a:gridCol>
                <a:gridCol w="6459522">
                  <a:extLst>
                    <a:ext uri="{9D8B030D-6E8A-4147-A177-3AD203B41FA5}">
                      <a16:colId xmlns:a16="http://schemas.microsoft.com/office/drawing/2014/main" val="1278351651"/>
                    </a:ext>
                  </a:extLst>
                </a:gridCol>
              </a:tblGrid>
              <a:tr h="567241">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875449">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6</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b="1" dirty="0">
                          <a:latin typeface="Söhne"/>
                        </a:rPr>
                        <a:t>Use of drone based IoT system for road pothole detection and</a:t>
                      </a:r>
                    </a:p>
                    <a:p>
                      <a:pPr algn="ctr">
                        <a:lnSpc>
                          <a:spcPct val="107000"/>
                        </a:lnSpc>
                        <a:spcAft>
                          <a:spcPts val="0"/>
                        </a:spcAft>
                      </a:pPr>
                      <a:r>
                        <a:rPr lang="en-US" b="1" dirty="0">
                          <a:latin typeface="Söhne"/>
                        </a:rPr>
                        <a:t>Volume calculation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400" b="0" dirty="0">
                          <a:solidFill>
                            <a:schemeClr val="tx1"/>
                          </a:solidFill>
                          <a:effectLst/>
                          <a:latin typeface="Söhne"/>
                          <a:ea typeface="Calibri" panose="020F0502020204030204" pitchFamily="34" charset="0"/>
                          <a:cs typeface="Times New Roman" panose="02020603050405020304" pitchFamily="18" charset="0"/>
                        </a:rPr>
                        <a:t>Prof. Dr. Sc. Comp. Jansone A Kuduma K. ,</a:t>
                      </a:r>
                    </a:p>
                    <a:p>
                      <a:pPr lvl="0" algn="ctr">
                        <a:lnSpc>
                          <a:spcPct val="107000"/>
                        </a:lnSpc>
                        <a:spcAft>
                          <a:spcPts val="0"/>
                        </a:spcAft>
                      </a:pPr>
                      <a:r>
                        <a:rPr lang="en-US" sz="1400" b="0" dirty="0">
                          <a:solidFill>
                            <a:schemeClr val="tx1"/>
                          </a:solidFill>
                          <a:effectLst/>
                          <a:latin typeface="Söhne"/>
                          <a:ea typeface="Calibri" panose="020F0502020204030204" pitchFamily="34" charset="0"/>
                          <a:cs typeface="Times New Roman" panose="02020603050405020304" pitchFamily="18" charset="0"/>
                        </a:rPr>
                        <a:t>Assist. Prof. Dr. Biol Jurmalietis R. </a:t>
                      </a:r>
                    </a:p>
                    <a:p>
                      <a:pPr lvl="0" algn="ctr">
                        <a:lnSpc>
                          <a:spcPct val="107000"/>
                        </a:lnSpc>
                        <a:spcAft>
                          <a:spcPts val="0"/>
                        </a:spcAft>
                      </a:pPr>
                      <a:endParaRPr lang="en-US" sz="1400" b="0" dirty="0">
                        <a:solidFill>
                          <a:schemeClr val="tx1"/>
                        </a:solidFill>
                        <a:effectLst/>
                        <a:latin typeface="Söhne"/>
                        <a:ea typeface="Calibri" panose="020F0502020204030204" pitchFamily="34" charset="0"/>
                        <a:cs typeface="Times New Roman" panose="02020603050405020304" pitchFamily="18" charset="0"/>
                      </a:endParaRPr>
                    </a:p>
                    <a:p>
                      <a:pPr algn="ctr">
                        <a:lnSpc>
                          <a:spcPct val="107000"/>
                        </a:lnSpc>
                        <a:spcAft>
                          <a:spcPts val="800"/>
                        </a:spcAft>
                      </a:pPr>
                      <a:r>
                        <a:rPr lang="en-US" sz="1400" b="0" dirty="0">
                          <a:solidFill>
                            <a:schemeClr val="tx1"/>
                          </a:solidFill>
                          <a:effectLst/>
                          <a:latin typeface="Söhne"/>
                          <a:ea typeface="Calibri" panose="020F0502020204030204" pitchFamily="34" charset="0"/>
                          <a:cs typeface="Times New Roman" panose="02020603050405020304" pitchFamily="18" charset="0"/>
                        </a:rPr>
                        <a:t>Faculty of Science and Engineering, Liepaja University, Latvia.</a:t>
                      </a: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2019</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342900" lvl="0" indent="-342900">
                        <a:lnSpc>
                          <a:spcPct val="107000"/>
                        </a:lnSpc>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This method is based on electromagnetic impulses radiation in tested media, and geo radar is device which performs digital treatment of emitted and reflected signals. </a:t>
                      </a:r>
                    </a:p>
                    <a:p>
                      <a:pPr marL="342900" lvl="0" indent="-342900">
                        <a:lnSpc>
                          <a:spcPct val="107000"/>
                        </a:lnSpc>
                        <a:buFont typeface="Symbol" panose="05050102010706020507" pitchFamily="18" charset="2"/>
                        <a:buChar char=""/>
                      </a:pPr>
                      <a:endParaRPr lang="en-US" sz="15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Reason why response signal has been detected is the following: non-homogeneity within the tested object like split or density change.</a:t>
                      </a:r>
                    </a:p>
                    <a:p>
                      <a:pPr marL="0" lvl="0" indent="0">
                        <a:lnSpc>
                          <a:spcPct val="107000"/>
                        </a:lnSpc>
                        <a:buFont typeface="Symbol" panose="05050102010706020507" pitchFamily="18" charset="2"/>
                        <a:buNone/>
                      </a:pPr>
                      <a:endParaRPr lang="en-US" sz="1500" b="0" dirty="0">
                        <a:solidFill>
                          <a:schemeClr val="tx1"/>
                        </a:solidFill>
                        <a:effectLst/>
                        <a:latin typeface="Söhne"/>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1500" b="0" dirty="0">
                          <a:solidFill>
                            <a:schemeClr val="tx1"/>
                          </a:solidFill>
                          <a:effectLst/>
                          <a:latin typeface="Söhne"/>
                          <a:ea typeface="Calibri" panose="020F0502020204030204" pitchFamily="34" charset="0"/>
                          <a:cs typeface="Times New Roman" panose="02020603050405020304" pitchFamily="18" charset="0"/>
                        </a:rPr>
                        <a:t>Development of Object identification and volume calculation algorithm.</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572070">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7</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Terrain surveillance system with drone and applied machine vision</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r>
                        <a:rPr lang="en-US" sz="1400" kern="1200" dirty="0">
                          <a:solidFill>
                            <a:schemeClr val="dk1"/>
                          </a:solidFill>
                          <a:effectLst/>
                          <a:latin typeface="Söhne"/>
                          <a:ea typeface="+mn-ea"/>
                          <a:cs typeface="+mn-cs"/>
                        </a:rPr>
                        <a:t>Department of Applied Computing Sciences, Madras Scientific Research Foundation, Chennai, Tamil Nadu, India.</a:t>
                      </a:r>
                      <a:endParaRPr lang="en-US" sz="10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2019</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285750" lvl="0" indent="-285750">
                        <a:buFont typeface="Arial" panose="020B0604020202020204" pitchFamily="34" charset="0"/>
                        <a:buChar char="•"/>
                      </a:pPr>
                      <a:r>
                        <a:rPr lang="en-US" sz="1400" dirty="0">
                          <a:latin typeface="Söhne"/>
                        </a:rPr>
                        <a:t>Network topologies such SSD Mobilenet, CNN, Faster RCNN, and Mask RCNN were used to train it. </a:t>
                      </a:r>
                    </a:p>
                    <a:p>
                      <a:pPr marL="285750" lvl="0" indent="-285750">
                        <a:buFont typeface="Arial" panose="020B0604020202020204" pitchFamily="34" charset="0"/>
                        <a:buChar char="•"/>
                      </a:pPr>
                      <a:r>
                        <a:rPr lang="en-US" sz="1400" dirty="0">
                          <a:latin typeface="Söhne"/>
                        </a:rPr>
                        <a:t>Using imaging, the system precisely locates potholes on a road and generates a real-time, open-source map-based database of potholes.</a:t>
                      </a:r>
                    </a:p>
                    <a:p>
                      <a:pPr marL="285750" lvl="0" indent="-285750">
                        <a:buFont typeface="Arial" panose="020B0604020202020204" pitchFamily="34" charset="0"/>
                        <a:buChar char="•"/>
                      </a:pPr>
                      <a:r>
                        <a:rPr lang="en-US" sz="1400" dirty="0">
                          <a:latin typeface="Söhne"/>
                        </a:rPr>
                        <a:t>At a speed of 443 ms, the model produced pixel masks and identified pictures with 81% accuracy. The algorithm was then combined with the drone camera and the Google Maps API via the DB2 database to create a superior navigational assistance system that provides comprehensive information about the selected routes.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dk1"/>
                          </a:solidFill>
                          <a:effectLst/>
                          <a:latin typeface="Söhne"/>
                          <a:ea typeface="+mn-ea"/>
                          <a:cs typeface="+mn-cs"/>
                        </a:rPr>
                        <a:t>The development of this classifier is to support data collection for more effective road maintenance and help reduce the number of road accidents.</a:t>
                      </a:r>
                    </a:p>
                    <a:p>
                      <a:pPr marL="342900" lvl="0" indent="-342900" algn="l">
                        <a:lnSpc>
                          <a:spcPct val="107000"/>
                        </a:lnSpc>
                        <a:buFont typeface="Symbol" panose="05050102010706020507" pitchFamily="18" charset="2"/>
                        <a:buChar char=""/>
                      </a:pPr>
                      <a:endParaRPr lang="en-US" sz="11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3" name="Picture 2">
            <a:extLst>
              <a:ext uri="{FF2B5EF4-FFF2-40B4-BE49-F238E27FC236}">
                <a16:creationId xmlns:a16="http://schemas.microsoft.com/office/drawing/2014/main" id="{A22446CF-022D-AA31-3DE1-D5AD471CF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5" name="Rectangle 4">
            <a:extLst>
              <a:ext uri="{FF2B5EF4-FFF2-40B4-BE49-F238E27FC236}">
                <a16:creationId xmlns:a16="http://schemas.microsoft.com/office/drawing/2014/main" id="{AD05282C-D319-0676-FE15-081A08B3745F}"/>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A57ECD48-A9E9-53A0-EF9F-C809E1045DAD}"/>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927268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F1394A-AEDA-701C-D50B-6EBE753E3CA3}"/>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B75D3AC-6953-B67D-0149-E77B83013D4C}"/>
              </a:ext>
            </a:extLst>
          </p:cNvPr>
          <p:cNvGraphicFramePr>
            <a:graphicFrameLocks noGrp="1"/>
          </p:cNvGraphicFramePr>
          <p:nvPr>
            <p:extLst>
              <p:ext uri="{D42A27DB-BD31-4B8C-83A1-F6EECF244321}">
                <p14:modId xmlns:p14="http://schemas.microsoft.com/office/powerpoint/2010/main" val="2398705720"/>
              </p:ext>
            </p:extLst>
          </p:nvPr>
        </p:nvGraphicFramePr>
        <p:xfrm>
          <a:off x="251670" y="670288"/>
          <a:ext cx="11727808" cy="5982182"/>
        </p:xfrm>
        <a:graphic>
          <a:graphicData uri="http://schemas.openxmlformats.org/drawingml/2006/table">
            <a:tbl>
              <a:tblPr firstRow="1" bandRow="1">
                <a:tableStyleId>{5C22544A-7EE6-4342-B048-85BDC9FD1C3A}</a:tableStyleId>
              </a:tblPr>
              <a:tblGrid>
                <a:gridCol w="771787">
                  <a:extLst>
                    <a:ext uri="{9D8B030D-6E8A-4147-A177-3AD203B41FA5}">
                      <a16:colId xmlns:a16="http://schemas.microsoft.com/office/drawing/2014/main" val="2329090930"/>
                    </a:ext>
                  </a:extLst>
                </a:gridCol>
                <a:gridCol w="1778466">
                  <a:extLst>
                    <a:ext uri="{9D8B030D-6E8A-4147-A177-3AD203B41FA5}">
                      <a16:colId xmlns:a16="http://schemas.microsoft.com/office/drawing/2014/main" val="577362987"/>
                    </a:ext>
                  </a:extLst>
                </a:gridCol>
                <a:gridCol w="1979802">
                  <a:extLst>
                    <a:ext uri="{9D8B030D-6E8A-4147-A177-3AD203B41FA5}">
                      <a16:colId xmlns:a16="http://schemas.microsoft.com/office/drawing/2014/main" val="2443186734"/>
                    </a:ext>
                  </a:extLst>
                </a:gridCol>
                <a:gridCol w="738231">
                  <a:extLst>
                    <a:ext uri="{9D8B030D-6E8A-4147-A177-3AD203B41FA5}">
                      <a16:colId xmlns:a16="http://schemas.microsoft.com/office/drawing/2014/main" val="1777063478"/>
                    </a:ext>
                  </a:extLst>
                </a:gridCol>
                <a:gridCol w="6459522">
                  <a:extLst>
                    <a:ext uri="{9D8B030D-6E8A-4147-A177-3AD203B41FA5}">
                      <a16:colId xmlns:a16="http://schemas.microsoft.com/office/drawing/2014/main" val="1278351651"/>
                    </a:ext>
                  </a:extLst>
                </a:gridCol>
              </a:tblGrid>
              <a:tr h="564168">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859875">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8</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0"/>
                        </a:spcAft>
                      </a:pPr>
                      <a:r>
                        <a:rPr lang="en-US" sz="1800" b="1" kern="1200" dirty="0">
                          <a:solidFill>
                            <a:schemeClr val="dk1"/>
                          </a:solidFill>
                          <a:effectLst/>
                          <a:latin typeface="Söhne"/>
                          <a:ea typeface="+mn-ea"/>
                          <a:cs typeface="+mn-cs"/>
                        </a:rPr>
                        <a:t>IoT based detection of bore-well unclosed holes using automated drone operated cameras in a remote area</a:t>
                      </a:r>
                      <a:endParaRPr lang="en-US" b="1" dirty="0">
                        <a:latin typeface="Söhne"/>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400" b="0" dirty="0">
                          <a:solidFill>
                            <a:schemeClr val="tx1"/>
                          </a:solidFill>
                          <a:effectLst/>
                          <a:latin typeface="Söhne"/>
                          <a:ea typeface="Calibri" panose="020F0502020204030204" pitchFamily="34" charset="0"/>
                          <a:cs typeface="Times New Roman" panose="02020603050405020304" pitchFamily="18" charset="0"/>
                        </a:rPr>
                        <a:t>Department Of Information Technology,  </a:t>
                      </a:r>
                    </a:p>
                    <a:p>
                      <a:pPr marL="0" marR="0" lvl="0" indent="0" algn="ctr" defTabSz="914400" rtl="0" eaLnBrk="1" fontAlgn="auto" latinLnBrk="0" hangingPunct="1">
                        <a:lnSpc>
                          <a:spcPct val="107000"/>
                        </a:lnSpc>
                        <a:spcBef>
                          <a:spcPts val="0"/>
                        </a:spcBef>
                        <a:spcAft>
                          <a:spcPts val="0"/>
                        </a:spcAft>
                        <a:buClrTx/>
                        <a:buSzTx/>
                        <a:buFontTx/>
                        <a:buNone/>
                        <a:tabLst/>
                        <a:defRPr/>
                      </a:pPr>
                      <a:r>
                        <a:rPr lang="en-US" sz="1400" b="0" dirty="0">
                          <a:solidFill>
                            <a:schemeClr val="tx1"/>
                          </a:solidFill>
                          <a:effectLst/>
                          <a:latin typeface="Söhne"/>
                          <a:ea typeface="Calibri" panose="020F0502020204030204" pitchFamily="34" charset="0"/>
                          <a:cs typeface="Times New Roman" panose="02020603050405020304" pitchFamily="18" charset="0"/>
                        </a:rPr>
                        <a:t>Bannari Amman Institute of Technology, Sathyamangalam, India.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2021</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5750" lvl="0" indent="-285750">
                        <a:buFont typeface="Arial" panose="020B0604020202020204" pitchFamily="34" charset="0"/>
                        <a:buChar char="•"/>
                      </a:pPr>
                      <a:r>
                        <a:rPr lang="en-US" sz="1600" kern="1200" dirty="0">
                          <a:solidFill>
                            <a:schemeClr val="dk1"/>
                          </a:solidFill>
                          <a:effectLst/>
                          <a:latin typeface="Söhne"/>
                          <a:ea typeface="+mn-ea"/>
                          <a:cs typeface="+mn-cs"/>
                        </a:rPr>
                        <a:t>This System is tested with different inputs and parameters are tested with various locations and measured the distance of borewells using ultrasonic sensors. The threshold value of the distance using an ultrasonic sensor.</a:t>
                      </a:r>
                    </a:p>
                    <a:p>
                      <a:pPr marL="0" lvl="0" indent="0">
                        <a:buFont typeface="Arial" panose="020B0604020202020204" pitchFamily="34" charset="0"/>
                        <a:buNone/>
                      </a:pPr>
                      <a:endParaRPr lang="en-US" sz="1600" kern="1200" dirty="0">
                        <a:solidFill>
                          <a:schemeClr val="dk1"/>
                        </a:solidFill>
                        <a:effectLst/>
                        <a:latin typeface="Söhne"/>
                        <a:ea typeface="+mn-ea"/>
                        <a:cs typeface="+mn-cs"/>
                      </a:endParaRPr>
                    </a:p>
                    <a:p>
                      <a:pPr marL="285750" lvl="0" indent="-285750">
                        <a:buFont typeface="Arial" panose="020B0604020202020204" pitchFamily="34" charset="0"/>
                        <a:buChar char="•"/>
                      </a:pPr>
                      <a:r>
                        <a:rPr lang="en-US" sz="1600" kern="1200" dirty="0">
                          <a:solidFill>
                            <a:schemeClr val="dk1"/>
                          </a:solidFill>
                          <a:effectLst/>
                          <a:latin typeface="Söhne"/>
                          <a:ea typeface="+mn-ea"/>
                          <a:cs typeface="+mn-cs"/>
                        </a:rPr>
                        <a:t>This depth sensing system can be used to analyze the depth of a pothole along with its detection so we can identify the level of danger it possesses to a driver.</a:t>
                      </a:r>
                    </a:p>
                    <a:p>
                      <a:pPr marL="0" lvl="0" indent="0">
                        <a:lnSpc>
                          <a:spcPct val="107000"/>
                        </a:lnSpc>
                        <a:buFont typeface="Symbol" panose="05050102010706020507" pitchFamily="18" charset="2"/>
                        <a:buNone/>
                      </a:pPr>
                      <a:endParaRPr lang="en-US" sz="1500" b="0"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558139">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9</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Object Detection using IoT and Machine</a:t>
                      </a:r>
                    </a:p>
                    <a:p>
                      <a:pPr algn="ctr">
                        <a:lnSpc>
                          <a:spcPct val="107000"/>
                        </a:lnSpc>
                        <a:spcAft>
                          <a:spcPts val="0"/>
                        </a:spcAft>
                      </a:pPr>
                      <a:r>
                        <a:rPr lang="en-US" sz="1800" b="1" dirty="0">
                          <a:solidFill>
                            <a:schemeClr val="tx1"/>
                          </a:solidFill>
                          <a:effectLst/>
                          <a:latin typeface="Söhne"/>
                          <a:ea typeface="Calibri" panose="020F0502020204030204" pitchFamily="34" charset="0"/>
                          <a:cs typeface="Times New Roman" panose="02020603050405020304" pitchFamily="18" charset="0"/>
                        </a:rPr>
                        <a:t>Learning to Avoid Accident and Improve Road Safety</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r>
                        <a:rPr lang="en-US" sz="1400" b="0" kern="1200" dirty="0">
                          <a:solidFill>
                            <a:schemeClr val="dk1"/>
                          </a:solidFill>
                          <a:effectLst/>
                          <a:latin typeface="Söhne"/>
                          <a:ea typeface="+mn-ea"/>
                          <a:cs typeface="+mn-cs"/>
                        </a:rPr>
                        <a:t>Department of Computer Engineering, Dr. D.Y Patil School of Engineering Lohegaon, Pune, India.</a:t>
                      </a:r>
                    </a:p>
                    <a:p>
                      <a:pPr algn="ctr"/>
                      <a:endParaRPr lang="en-US" sz="1400" b="0" kern="1200" dirty="0">
                        <a:solidFill>
                          <a:schemeClr val="dk1"/>
                        </a:solidFill>
                        <a:effectLst/>
                        <a:latin typeface="Söhne"/>
                        <a:ea typeface="+mn-ea"/>
                        <a:cs typeface="+mn-cs"/>
                      </a:endParaRPr>
                    </a:p>
                    <a:p>
                      <a:pPr algn="ctr"/>
                      <a:r>
                        <a:rPr lang="en-US" sz="1400" b="0" kern="1200" dirty="0">
                          <a:solidFill>
                            <a:schemeClr val="dk1"/>
                          </a:solidFill>
                          <a:effectLst/>
                          <a:latin typeface="Söhne"/>
                          <a:ea typeface="+mn-ea"/>
                          <a:cs typeface="+mn-cs"/>
                        </a:rPr>
                        <a:t>Savitribai Phule, </a:t>
                      </a:r>
                    </a:p>
                    <a:p>
                      <a:pPr algn="ctr"/>
                      <a:r>
                        <a:rPr lang="en-US" sz="1400" b="0" kern="1200" dirty="0">
                          <a:solidFill>
                            <a:schemeClr val="dk1"/>
                          </a:solidFill>
                          <a:effectLst/>
                          <a:latin typeface="Söhne"/>
                          <a:ea typeface="+mn-ea"/>
                          <a:cs typeface="+mn-cs"/>
                        </a:rPr>
                        <a:t>Pune University,</a:t>
                      </a:r>
                    </a:p>
                    <a:p>
                      <a:pPr algn="ctr"/>
                      <a:r>
                        <a:rPr lang="en-US" sz="1400" b="0" kern="1200" dirty="0">
                          <a:solidFill>
                            <a:schemeClr val="dk1"/>
                          </a:solidFill>
                          <a:effectLst/>
                          <a:latin typeface="Söhne"/>
                          <a:ea typeface="+mn-ea"/>
                          <a:cs typeface="+mn-cs"/>
                        </a:rPr>
                        <a:t>Pune, India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2020</a:t>
                      </a:r>
                      <a:endParaRPr lang="en-US" sz="110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285750" lvl="0" indent="-285750">
                        <a:buFont typeface="Arial" panose="020B0604020202020204" pitchFamily="34" charset="0"/>
                        <a:buChar char="•"/>
                      </a:pPr>
                      <a:r>
                        <a:rPr lang="en-US" sz="1600" kern="1200" dirty="0">
                          <a:solidFill>
                            <a:schemeClr val="dk1"/>
                          </a:solidFill>
                          <a:effectLst/>
                          <a:latin typeface="Söhne"/>
                          <a:ea typeface="+mn-ea"/>
                          <a:cs typeface="+mn-cs"/>
                        </a:rPr>
                        <a:t>Developed an effective system for a real-time environment that detects the presence of obstacles on the vehicle track.</a:t>
                      </a:r>
                    </a:p>
                    <a:p>
                      <a:pPr marL="285750" lvl="0" indent="-285750">
                        <a:buFont typeface="Arial" panose="020B0604020202020204" pitchFamily="34" charset="0"/>
                        <a:buChar char="•"/>
                      </a:pPr>
                      <a:endParaRPr lang="en-US" sz="1600" kern="1200" dirty="0">
                        <a:solidFill>
                          <a:schemeClr val="dk1"/>
                        </a:solidFill>
                        <a:effectLst/>
                        <a:latin typeface="Söhne"/>
                        <a:ea typeface="+mn-ea"/>
                        <a:cs typeface="+mn-cs"/>
                      </a:endParaRPr>
                    </a:p>
                    <a:p>
                      <a:pPr marL="285750" lvl="0" indent="-285750">
                        <a:buFont typeface="Arial" panose="020B0604020202020204" pitchFamily="34" charset="0"/>
                        <a:buChar char="•"/>
                      </a:pPr>
                      <a:r>
                        <a:rPr lang="en-US" sz="1600" kern="1200" dirty="0">
                          <a:solidFill>
                            <a:schemeClr val="dk1"/>
                          </a:solidFill>
                          <a:effectLst/>
                          <a:latin typeface="Söhne"/>
                          <a:ea typeface="+mn-ea"/>
                          <a:cs typeface="+mn-cs"/>
                        </a:rPr>
                        <a:t>The main goal of this project is to develop object detection for accident avoidance and improving the Road Safety with Use of Raspberry Pi</a:t>
                      </a:r>
                    </a:p>
                    <a:p>
                      <a:pPr marL="285750" lvl="0" indent="-285750">
                        <a:buFont typeface="Arial" panose="020B0604020202020204" pitchFamily="34" charset="0"/>
                        <a:buChar char="•"/>
                      </a:pPr>
                      <a:endParaRPr lang="en-US" sz="1600" kern="1200" dirty="0">
                        <a:solidFill>
                          <a:schemeClr val="dk1"/>
                        </a:solidFill>
                        <a:effectLst/>
                        <a:latin typeface="Söhne"/>
                        <a:ea typeface="+mn-ea"/>
                        <a:cs typeface="+mn-cs"/>
                      </a:endParaRPr>
                    </a:p>
                    <a:p>
                      <a:pPr marL="285750" lvl="0" indent="-285750">
                        <a:buFont typeface="Arial" panose="020B0604020202020204" pitchFamily="34" charset="0"/>
                        <a:buChar char="•"/>
                      </a:pPr>
                      <a:r>
                        <a:rPr lang="en-US" sz="1600" kern="1200" dirty="0">
                          <a:solidFill>
                            <a:schemeClr val="dk1"/>
                          </a:solidFill>
                          <a:effectLst/>
                          <a:latin typeface="Söhne"/>
                          <a:ea typeface="+mn-ea"/>
                          <a:cs typeface="+mn-cs"/>
                        </a:rPr>
                        <a:t>The result analysis shows that proposed system is more precise and consumes less time than existing CNN and YOLO object detection methods.</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3" name="Picture 2">
            <a:extLst>
              <a:ext uri="{FF2B5EF4-FFF2-40B4-BE49-F238E27FC236}">
                <a16:creationId xmlns:a16="http://schemas.microsoft.com/office/drawing/2014/main" id="{9996B482-3F6B-9483-0788-52B18855A8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5" name="Rectangle 4">
            <a:extLst>
              <a:ext uri="{FF2B5EF4-FFF2-40B4-BE49-F238E27FC236}">
                <a16:creationId xmlns:a16="http://schemas.microsoft.com/office/drawing/2014/main" id="{6040DFBF-691E-4C55-B03C-B928660E94B2}"/>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FA2E5AFD-4DA3-A1BE-FA2C-0A23BBBAC8B2}"/>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119918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21E499-5D0E-0CDF-9FF5-84A4D79BF5F9}"/>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F70CAD8C-8F4A-4698-C81D-9DA1BF3D6215}"/>
              </a:ext>
            </a:extLst>
          </p:cNvPr>
          <p:cNvGraphicFramePr>
            <a:graphicFrameLocks noGrp="1"/>
          </p:cNvGraphicFramePr>
          <p:nvPr>
            <p:extLst>
              <p:ext uri="{D42A27DB-BD31-4B8C-83A1-F6EECF244321}">
                <p14:modId xmlns:p14="http://schemas.microsoft.com/office/powerpoint/2010/main" val="3261607284"/>
              </p:ext>
            </p:extLst>
          </p:nvPr>
        </p:nvGraphicFramePr>
        <p:xfrm>
          <a:off x="264719" y="562062"/>
          <a:ext cx="11662562" cy="6107186"/>
        </p:xfrm>
        <a:graphic>
          <a:graphicData uri="http://schemas.openxmlformats.org/drawingml/2006/table">
            <a:tbl>
              <a:tblPr firstRow="1" bandRow="1">
                <a:tableStyleId>{5C22544A-7EE6-4342-B048-85BDC9FD1C3A}</a:tableStyleId>
              </a:tblPr>
              <a:tblGrid>
                <a:gridCol w="1052353">
                  <a:extLst>
                    <a:ext uri="{9D8B030D-6E8A-4147-A177-3AD203B41FA5}">
                      <a16:colId xmlns:a16="http://schemas.microsoft.com/office/drawing/2014/main" val="2329090930"/>
                    </a:ext>
                  </a:extLst>
                </a:gridCol>
                <a:gridCol w="2097247">
                  <a:extLst>
                    <a:ext uri="{9D8B030D-6E8A-4147-A177-3AD203B41FA5}">
                      <a16:colId xmlns:a16="http://schemas.microsoft.com/office/drawing/2014/main" val="577362987"/>
                    </a:ext>
                  </a:extLst>
                </a:gridCol>
                <a:gridCol w="2046914">
                  <a:extLst>
                    <a:ext uri="{9D8B030D-6E8A-4147-A177-3AD203B41FA5}">
                      <a16:colId xmlns:a16="http://schemas.microsoft.com/office/drawing/2014/main" val="2443186734"/>
                    </a:ext>
                  </a:extLst>
                </a:gridCol>
                <a:gridCol w="1172595">
                  <a:extLst>
                    <a:ext uri="{9D8B030D-6E8A-4147-A177-3AD203B41FA5}">
                      <a16:colId xmlns:a16="http://schemas.microsoft.com/office/drawing/2014/main" val="1777063478"/>
                    </a:ext>
                  </a:extLst>
                </a:gridCol>
                <a:gridCol w="5293453">
                  <a:extLst>
                    <a:ext uri="{9D8B030D-6E8A-4147-A177-3AD203B41FA5}">
                      <a16:colId xmlns:a16="http://schemas.microsoft.com/office/drawing/2014/main" val="1278351651"/>
                    </a:ext>
                  </a:extLst>
                </a:gridCol>
              </a:tblGrid>
              <a:tr h="765114">
                <a:tc>
                  <a:txBody>
                    <a:bodyPr/>
                    <a:lstStyle/>
                    <a:p>
                      <a:pPr algn="ctr">
                        <a:lnSpc>
                          <a:spcPct val="107000"/>
                        </a:lnSpc>
                        <a:spcAft>
                          <a:spcPts val="800"/>
                        </a:spcAft>
                      </a:pPr>
                      <a:r>
                        <a:rPr lang="en-US" sz="2000" b="1" dirty="0">
                          <a:solidFill>
                            <a:srgbClr val="FFFFFF"/>
                          </a:solidFill>
                          <a:effectLst/>
                          <a:latin typeface="Söhne"/>
                        </a:rPr>
                        <a:t>Sr. No</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Paper Title</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Publisher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950" b="1" dirty="0">
                          <a:solidFill>
                            <a:srgbClr val="FFFFFF"/>
                          </a:solidFill>
                          <a:effectLst/>
                          <a:latin typeface="Söhne"/>
                        </a:rPr>
                        <a:t>Year</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2000" b="1" dirty="0">
                          <a:solidFill>
                            <a:srgbClr val="FFFFFF"/>
                          </a:solidFill>
                          <a:effectLst/>
                          <a:latin typeface="Söhne"/>
                        </a:rPr>
                        <a:t>Take - away points</a:t>
                      </a:r>
                      <a:endParaRPr lang="en-US" sz="1100" dirty="0">
                        <a:effectLst/>
                        <a:latin typeface="Söhne"/>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59122358"/>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10</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15000"/>
                        </a:lnSpc>
                        <a:spcAft>
                          <a:spcPts val="0"/>
                        </a:spcAft>
                      </a:pPr>
                      <a:r>
                        <a:rPr lang="en-US" sz="1400" b="1" dirty="0">
                          <a:solidFill>
                            <a:schemeClr val="tx1"/>
                          </a:solidFill>
                          <a:effectLst/>
                          <a:latin typeface="Söhne"/>
                        </a:rPr>
                        <a:t>An Automated Machine Learning Approach for Road Pothole Detection Using Smartphone Sensor Data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School of Public Affairs, Zhejiang University, Hangzhou, China.</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algn="ctr">
                        <a:lnSpc>
                          <a:spcPct val="107000"/>
                        </a:lnSpc>
                        <a:spcAft>
                          <a:spcPts val="800"/>
                        </a:spcAft>
                      </a:pPr>
                      <a:r>
                        <a:rPr lang="en-US" sz="1400" b="1" dirty="0">
                          <a:solidFill>
                            <a:schemeClr val="tx1"/>
                          </a:solidFill>
                          <a:effectLst/>
                          <a:latin typeface="Söhne"/>
                        </a:rPr>
                        <a:t>2020</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B w="12700" cap="flat" cmpd="sng" algn="ctr">
                      <a:solidFill>
                        <a:schemeClr val="accent1">
                          <a:lumMod val="60000"/>
                          <a:lumOff val="40000"/>
                        </a:schemeClr>
                      </a:solidFill>
                      <a:prstDash val="solid"/>
                      <a:round/>
                      <a:headEnd type="none" w="med" len="med"/>
                      <a:tailEnd type="none" w="med" len="med"/>
                    </a:lnB>
                  </a:tcPr>
                </a:tc>
                <a:tc>
                  <a:txBody>
                    <a:bodyPr/>
                    <a:lstStyle/>
                    <a:p>
                      <a:pPr marL="288000" lvl="0" indent="-285750" algn="l">
                        <a:lnSpc>
                          <a:spcPct val="107000"/>
                        </a:lnSpc>
                        <a:spcAft>
                          <a:spcPts val="600"/>
                        </a:spcAft>
                        <a:buFont typeface="Arial" panose="020B0604020202020204" pitchFamily="34" charset="0"/>
                        <a:buChar char="•"/>
                      </a:pPr>
                      <a:r>
                        <a:rPr lang="en-US" sz="1500" b="0" dirty="0">
                          <a:solidFill>
                            <a:schemeClr val="tx1"/>
                          </a:solidFill>
                          <a:effectLst/>
                          <a:latin typeface="Söhne"/>
                        </a:rPr>
                        <a:t>Simple detection algorithms achieved 90% success in speed breaker detection, 85% in pothole detection.</a:t>
                      </a:r>
                    </a:p>
                    <a:p>
                      <a:pPr marL="288000" lvl="0" indent="-285750" algn="l">
                        <a:lnSpc>
                          <a:spcPct val="107000"/>
                        </a:lnSpc>
                        <a:spcAft>
                          <a:spcPts val="600"/>
                        </a:spcAft>
                        <a:buFont typeface="Arial" panose="020B0604020202020204" pitchFamily="34" charset="0"/>
                        <a:buChar char="•"/>
                      </a:pPr>
                      <a:r>
                        <a:rPr lang="en-US" sz="1500" b="0" dirty="0">
                          <a:solidFill>
                            <a:schemeClr val="tx1"/>
                          </a:solidFill>
                          <a:effectLst/>
                          <a:latin typeface="Söhne"/>
                        </a:rPr>
                        <a:t>Method's performance evaluated across datasets from different road types.</a:t>
                      </a:r>
                    </a:p>
                    <a:p>
                      <a:pPr marL="288000" lvl="0" indent="-285750" algn="l">
                        <a:lnSpc>
                          <a:spcPct val="107000"/>
                        </a:lnSpc>
                        <a:spcAft>
                          <a:spcPts val="600"/>
                        </a:spcAft>
                        <a:buFont typeface="Arial" panose="020B0604020202020204" pitchFamily="34" charset="0"/>
                        <a:buChar char="•"/>
                      </a:pPr>
                      <a:r>
                        <a:rPr lang="en-US" sz="1500" b="0" dirty="0">
                          <a:solidFill>
                            <a:schemeClr val="tx1"/>
                          </a:solidFill>
                          <a:effectLst/>
                          <a:latin typeface="Söhne"/>
                        </a:rPr>
                        <a:t>Limitations include undisclosed false positive rate and neglect of road type in detection.</a:t>
                      </a:r>
                    </a:p>
                    <a:p>
                      <a:pPr marL="288000" lvl="0" indent="-285750" algn="l">
                        <a:lnSpc>
                          <a:spcPct val="107000"/>
                        </a:lnSpc>
                        <a:spcAft>
                          <a:spcPts val="600"/>
                        </a:spcAft>
                        <a:buFont typeface="Arial" panose="020B0604020202020204" pitchFamily="34" charset="0"/>
                        <a:buChar char="•"/>
                      </a:pPr>
                      <a:r>
                        <a:rPr lang="en-US" sz="1500" b="0" dirty="0">
                          <a:solidFill>
                            <a:schemeClr val="tx1"/>
                          </a:solidFill>
                          <a:effectLst/>
                          <a:latin typeface="Söhne"/>
                        </a:rPr>
                        <a:t>Concludes method is effective for pothole detection via smartphone sensor data, with potential for safety enhancement and cost reduction.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B w="12700"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410374760"/>
                  </a:ext>
                </a:extLst>
              </a:tr>
              <a:tr h="2671036">
                <a:tc>
                  <a:txBody>
                    <a:bodyPr/>
                    <a:lstStyle/>
                    <a:p>
                      <a:pPr algn="ctr">
                        <a:lnSpc>
                          <a:spcPct val="107000"/>
                        </a:lnSpc>
                        <a:spcAft>
                          <a:spcPts val="800"/>
                        </a:spcAft>
                      </a:pPr>
                      <a:r>
                        <a:rPr lang="en-US" sz="1600" b="1" dirty="0">
                          <a:solidFill>
                            <a:schemeClr val="tx1"/>
                          </a:solidFill>
                          <a:effectLst/>
                          <a:latin typeface="Söhne"/>
                          <a:ea typeface="Calibri" panose="020F0502020204030204" pitchFamily="34" charset="0"/>
                          <a:cs typeface="Times New Roman" panose="02020603050405020304" pitchFamily="18" charset="0"/>
                        </a:rPr>
                        <a:t>11</a:t>
                      </a:r>
                    </a:p>
                  </a:txBody>
                  <a:tcPr marL="68580" marR="68580" marT="0" marB="0" anchor="ctr">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0"/>
                        </a:spcAft>
                      </a:pPr>
                      <a:r>
                        <a:rPr lang="en-US" sz="1400" b="1" dirty="0">
                          <a:solidFill>
                            <a:schemeClr val="tx1"/>
                          </a:solidFill>
                          <a:effectLst/>
                          <a:latin typeface="Söhne"/>
                        </a:rPr>
                        <a:t>Pothole Detection Using Deep Learning: A Real-Time and AI-on-the-Edge Perspective</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Swarm Robotics Lab, National Centre of Robotics and Automation, Rawalpindi, Pakistan.</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algn="ctr">
                        <a:lnSpc>
                          <a:spcPct val="107000"/>
                        </a:lnSpc>
                        <a:spcAft>
                          <a:spcPts val="800"/>
                        </a:spcAft>
                      </a:pPr>
                      <a:r>
                        <a:rPr lang="en-US" sz="1400" b="1" dirty="0">
                          <a:solidFill>
                            <a:schemeClr val="tx1"/>
                          </a:solidFill>
                          <a:effectLst/>
                          <a:latin typeface="Söhne"/>
                        </a:rPr>
                        <a:t>2022</a:t>
                      </a:r>
                      <a:endParaRPr lang="en-US" sz="1050" b="1" dirty="0">
                        <a:solidFill>
                          <a:schemeClr val="tx1"/>
                        </a:solidFill>
                        <a:effectLst/>
                        <a:latin typeface="Söhne"/>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R w="12700" cap="flat" cmpd="sng" algn="ctr">
                      <a:solidFill>
                        <a:schemeClr val="accent1">
                          <a:lumMod val="60000"/>
                          <a:lumOff val="40000"/>
                        </a:schemeClr>
                      </a:solidFill>
                      <a:prstDash val="solid"/>
                      <a:round/>
                      <a:headEnd type="none" w="med" len="med"/>
                      <a:tailEnd type="none" w="med" len="med"/>
                    </a:lnR>
                    <a:lnT w="12700" cap="flat" cmpd="sng" algn="ctr">
                      <a:solidFill>
                        <a:schemeClr val="accent1">
                          <a:lumMod val="60000"/>
                          <a:lumOff val="40000"/>
                        </a:schemeClr>
                      </a:solidFill>
                      <a:prstDash val="solid"/>
                      <a:round/>
                      <a:headEnd type="none" w="med" len="med"/>
                      <a:tailEnd type="none" w="med" len="med"/>
                    </a:lnT>
                  </a:tcPr>
                </a:tc>
                <a:tc>
                  <a:txBody>
                    <a:bodyPr/>
                    <a:lstStyle/>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Three models (Tiny-YOLOv4, YOLOv4, YOLOv5) compared for performance.</a:t>
                      </a:r>
                    </a:p>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Experimentation conducted on diverse image dataset and real-time video from moving vehicle.</a:t>
                      </a:r>
                    </a:p>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Results show Tiny-YOLOv4, YOLOv4, and YOLOv5 achieving high mean average precision (mAP) of 80.04%, 85.48%, and 95% respectively.</a:t>
                      </a:r>
                    </a:p>
                    <a:p>
                      <a:pPr marL="342900" lvl="0" indent="-342900">
                        <a:lnSpc>
                          <a:spcPct val="107000"/>
                        </a:lnSpc>
                        <a:spcAft>
                          <a:spcPts val="800"/>
                        </a:spcAft>
                        <a:buFont typeface="Symbol" panose="05050102010706020507" pitchFamily="18" charset="2"/>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Tiny-YOLOv4 identified as best model for real-time detection with 90% accuracy and 31.76 FPS on OAK-D.</a:t>
                      </a:r>
                    </a:p>
                  </a:txBody>
                  <a:tcPr marL="68580" marR="68580" marT="0" marB="0" anchor="ctr">
                    <a:lnL w="12700" cap="flat" cmpd="sng" algn="ctr">
                      <a:solidFill>
                        <a:schemeClr val="accent1">
                          <a:lumMod val="60000"/>
                          <a:lumOff val="40000"/>
                        </a:schemeClr>
                      </a:solidFill>
                      <a:prstDash val="solid"/>
                      <a:round/>
                      <a:headEnd type="none" w="med" len="med"/>
                      <a:tailEnd type="none" w="med" len="med"/>
                    </a:lnL>
                    <a:lnT w="12700"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818918506"/>
                  </a:ext>
                </a:extLst>
              </a:tr>
            </a:tbl>
          </a:graphicData>
        </a:graphic>
      </p:graphicFrame>
      <p:pic>
        <p:nvPicPr>
          <p:cNvPr id="5" name="Picture 4">
            <a:extLst>
              <a:ext uri="{FF2B5EF4-FFF2-40B4-BE49-F238E27FC236}">
                <a16:creationId xmlns:a16="http://schemas.microsoft.com/office/drawing/2014/main" id="{02F06C49-BD31-EDA2-37E6-63383760DC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2001" y="84454"/>
            <a:ext cx="3128305" cy="452441"/>
          </a:xfrm>
          <a:prstGeom prst="rect">
            <a:avLst/>
          </a:prstGeom>
        </p:spPr>
      </p:pic>
      <p:sp>
        <p:nvSpPr>
          <p:cNvPr id="3" name="Rectangle 2">
            <a:extLst>
              <a:ext uri="{FF2B5EF4-FFF2-40B4-BE49-F238E27FC236}">
                <a16:creationId xmlns:a16="http://schemas.microsoft.com/office/drawing/2014/main" id="{BDA43F23-5376-6279-9595-01B3E0AF7648}"/>
              </a:ext>
            </a:extLst>
          </p:cNvPr>
          <p:cNvSpPr/>
          <p:nvPr/>
        </p:nvSpPr>
        <p:spPr>
          <a:xfrm>
            <a:off x="0" y="6629400"/>
            <a:ext cx="12192000" cy="228600"/>
          </a:xfrm>
          <a:prstGeom prst="rect">
            <a:avLst/>
          </a:prstGeom>
          <a:blipFill>
            <a:blip r:embed="rId3">
              <a:extLst>
                <a:ext uri="{28A0092B-C50C-407E-A947-70E740481C1C}">
                  <a14:useLocalDpi xmlns:a14="http://schemas.microsoft.com/office/drawing/2010/main" val="0"/>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7">
            <a:extLst>
              <a:ext uri="{FF2B5EF4-FFF2-40B4-BE49-F238E27FC236}">
                <a16:creationId xmlns:a16="http://schemas.microsoft.com/office/drawing/2014/main" id="{078B1128-276F-B632-CB44-A52FF7D0260E}"/>
              </a:ext>
            </a:extLst>
          </p:cNvPr>
          <p:cNvSpPr txBox="1">
            <a:spLocks noChangeArrowheads="1"/>
          </p:cNvSpPr>
          <p:nvPr/>
        </p:nvSpPr>
        <p:spPr bwMode="auto">
          <a:xfrm>
            <a:off x="3980762" y="6590279"/>
            <a:ext cx="4230477"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36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32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8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1300" b="1" dirty="0">
                <a:latin typeface="Bell MT" panose="02020503060305020303" pitchFamily="18" charset="0"/>
              </a:rPr>
              <a:t>Internal Project Presentation 2024</a:t>
            </a:r>
            <a:endParaRPr lang="en-IN" altLang="en-US" sz="1300" b="1" dirty="0">
              <a:latin typeface="Bell MT" panose="02020503060305020303" pitchFamily="18" charset="0"/>
            </a:endParaRPr>
          </a:p>
        </p:txBody>
      </p:sp>
    </p:spTree>
    <p:extLst>
      <p:ext uri="{BB962C8B-B14F-4D97-AF65-F5344CB8AC3E}">
        <p14:creationId xmlns:p14="http://schemas.microsoft.com/office/powerpoint/2010/main" val="14152160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 dockstate="right" visibility="0" width="438" row="2">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A237CA20-BD58-4E30-8985-7B19B3257B39}">
  <we:reference id="wa200000113" version="1.0.0.0" store="en-US" storeType="OMEX"/>
  <we:alternateReferences>
    <we:reference id="WA200000113" version="1.0.0.0" store="WA200000113"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0A25427E-D5F5-4CC3-BEF1-9C894EE43478}">
  <we:reference id="wa104381637" version="1.0.0.0" store="en-US" storeType="OMEX"/>
  <we:alternateReferences>
    <we:reference id="WA104381637" version="1.0.0.0" store="WA10438163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6395</TotalTime>
  <Words>3867</Words>
  <Application>Microsoft Office PowerPoint</Application>
  <PresentationFormat>Widescreen</PresentationFormat>
  <Paragraphs>536</Paragraphs>
  <Slides>30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Symbol</vt:lpstr>
      <vt:lpstr>Calibri</vt:lpstr>
      <vt:lpstr>Arial</vt:lpstr>
      <vt:lpstr>Calibri Light</vt:lpstr>
      <vt:lpstr>Boston Angel Thin</vt:lpstr>
      <vt:lpstr>Bell MT</vt:lpstr>
      <vt:lpstr>Söhne</vt:lpstr>
      <vt:lpstr>Assassin$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Anshul Gada</dc:creator>
  <cp:lastModifiedBy>Anshul Gada</cp:lastModifiedBy>
  <cp:revision>34</cp:revision>
  <dcterms:created xsi:type="dcterms:W3CDTF">2024-02-08T20:25:17Z</dcterms:created>
  <dcterms:modified xsi:type="dcterms:W3CDTF">2025-09-18T11:16:49Z</dcterms:modified>
</cp:coreProperties>
</file>

<file path=docProps/thumbnail.jpeg>
</file>